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22" autoAdjust="0"/>
  </p:normalViewPr>
  <p:slideViewPr>
    <p:cSldViewPr>
      <p:cViewPr varScale="1">
        <p:scale>
          <a:sx n="80" d="100"/>
          <a:sy n="80" d="100"/>
        </p:scale>
        <p:origin x="871" y="6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9/8/2024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9/8/2024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9/8/2024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9/8/2024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9/8/2024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9/8/2024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9/8/2024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9/8/2024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9/8/2024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3.jpe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21.jpeg"/><Relationship Id="rId4"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30.jpeg"/><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2.png"/><Relationship Id="rId1" Type="http://schemas.openxmlformats.org/officeDocument/2006/relationships/slideLayout" Target="../slideLayouts/slideLayout7.xml"/><Relationship Id="rId5" Type="http://schemas.openxmlformats.org/officeDocument/2006/relationships/image" Target="../media/image8.jpe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229733" y="1302999"/>
            <a:ext cx="9732534" cy="2275165"/>
          </a:xfrm>
          <a:prstGeom prst="rect">
            <a:avLst/>
          </a:prstGeom>
          <a:ln/>
        </p:spPr>
        <p:txBody>
          <a:bodyPr vert="horz" wrap="square" lIns="114300" tIns="57150" rIns="114300" bIns="57150" rtlCol="0" anchor="b" anchorCtr="0">
            <a:normAutofit/>
          </a:bodyPr>
          <a:lstStyle/>
          <a:p>
            <a:pPr algn="ctr">
              <a:lnSpc>
                <a:spcPct val="114999"/>
              </a:lnSpc>
            </a:pPr>
            <a:r>
              <a:rPr lang="en-US" sz="5700" b="1">
                <a:solidFill>
                  <a:srgbClr val="FFFFFF">
                    <a:alpha val="100000"/>
                  </a:srgbClr>
                </a:solidFill>
                <a:latin typeface="Microsoft Yahei"/>
                <a:ea typeface="Microsoft Yahei"/>
                <a:cs typeface="Microsoft Yahei"/>
              </a:rPr>
              <a:t>Cinema 4D基础教程与商业实战案例详解</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螺旋与角度调整</a:t>
            </a:r>
          </a:p>
        </p:txBody>
      </p:sp>
      <p:sp>
        <p:nvSpPr>
          <p:cNvPr id="3" name="AutoShape 3"/>
          <p:cNvSpPr/>
          <p:nvPr/>
        </p:nvSpPr>
        <p:spPr>
          <a:xfrm>
            <a:off x="1043632" y="1558004"/>
            <a:ext cx="8572780" cy="1513522"/>
          </a:xfrm>
          <a:prstGeom prst="roundRect">
            <a:avLst>
              <a:gd name="adj" fmla="val 16667"/>
            </a:avLst>
          </a:prstGeom>
          <a:solidFill>
            <a:schemeClr val="lt2">
              <a:alpha val="80000"/>
            </a:schemeClr>
          </a:solidFill>
          <a:ln/>
        </p:spPr>
      </p:sp>
      <p:sp>
        <p:nvSpPr>
          <p:cNvPr id="4" name="AutoShape 4"/>
          <p:cNvSpPr/>
          <p:nvPr/>
        </p:nvSpPr>
        <p:spPr>
          <a:xfrm rot="1800000">
            <a:off x="644958" y="1963388"/>
            <a:ext cx="808893" cy="701803"/>
          </a:xfrm>
          <a:prstGeom prst="hexagon">
            <a:avLst>
              <a:gd name="adj" fmla="val 28663"/>
              <a:gd name="vf" fmla="val 115470"/>
            </a:avLst>
          </a:prstGeom>
          <a:solidFill>
            <a:schemeClr val="accent1">
              <a:alpha val="100000"/>
            </a:schemeClr>
          </a:solidFill>
          <a:ln/>
        </p:spPr>
      </p:sp>
      <p:sp>
        <p:nvSpPr>
          <p:cNvPr id="5" name="AutoShape 5"/>
          <p:cNvSpPr/>
          <p:nvPr/>
        </p:nvSpPr>
        <p:spPr>
          <a:xfrm>
            <a:off x="519875" y="1983537"/>
            <a:ext cx="1059059" cy="661505"/>
          </a:xfrm>
          <a:prstGeom prst="rect">
            <a:avLst/>
          </a:prstGeom>
          <a:noFill/>
          <a:ln/>
        </p:spPr>
        <p:txBody>
          <a:bodyPr vert="horz" wrap="square" lIns="95250" tIns="47625" rIns="95250" bIns="47625" rtlCol="0" anchor="ctr" anchorCtr="1">
            <a:noAutofit/>
          </a:bodyPr>
          <a:lstStyle/>
          <a:p>
            <a:pPr algn="ctr">
              <a:spcBef>
                <a:spcPts val="375"/>
              </a:spcBef>
              <a:defRPr/>
            </a:pPr>
            <a:r>
              <a:rPr lang="en-US" sz="2700">
                <a:solidFill>
                  <a:srgbClr val="FFFFFF">
                    <a:alpha val="100000"/>
                  </a:srgbClr>
                </a:solidFill>
                <a:latin typeface="Microsoft Yahei"/>
                <a:ea typeface="Microsoft Yahei"/>
                <a:cs typeface="Microsoft Yahei"/>
              </a:rPr>
              <a:t>01</a:t>
            </a:r>
            <a:endParaRPr lang="en-US" sz="1100"/>
          </a:p>
        </p:txBody>
      </p:sp>
      <p:sp>
        <p:nvSpPr>
          <p:cNvPr id="6" name="TextBox 6"/>
          <p:cNvSpPr txBox="1"/>
          <p:nvPr/>
        </p:nvSpPr>
        <p:spPr>
          <a:xfrm>
            <a:off x="1839654" y="2145030"/>
            <a:ext cx="7409867" cy="868915"/>
          </a:xfrm>
          <a:prstGeom prst="rect">
            <a:avLst/>
          </a:prstGeom>
          <a:ln/>
        </p:spPr>
        <p:txBody>
          <a:bodyPr vert="horz" wrap="square" lIns="0" tIns="0" rIns="0" bIns="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在C4D中，选择“螺旋”选项，然后调整螺旋的半径、高度等参数，即可创建螺旋。</a:t>
            </a:r>
          </a:p>
        </p:txBody>
      </p:sp>
      <p:sp>
        <p:nvSpPr>
          <p:cNvPr id="7" name="AutoShape 7"/>
          <p:cNvSpPr/>
          <p:nvPr/>
        </p:nvSpPr>
        <p:spPr>
          <a:xfrm>
            <a:off x="2159565" y="3291252"/>
            <a:ext cx="8572780" cy="1513522"/>
          </a:xfrm>
          <a:prstGeom prst="roundRect">
            <a:avLst>
              <a:gd name="adj" fmla="val 16667"/>
            </a:avLst>
          </a:prstGeom>
          <a:solidFill>
            <a:schemeClr val="lt2">
              <a:alpha val="80000"/>
            </a:schemeClr>
          </a:solidFill>
          <a:ln/>
        </p:spPr>
      </p:sp>
      <p:sp>
        <p:nvSpPr>
          <p:cNvPr id="8" name="TextBox 8"/>
          <p:cNvSpPr txBox="1"/>
          <p:nvPr/>
        </p:nvSpPr>
        <p:spPr>
          <a:xfrm>
            <a:off x="3011101" y="3888105"/>
            <a:ext cx="7409867" cy="868915"/>
          </a:xfrm>
          <a:prstGeom prst="rect">
            <a:avLst/>
          </a:prstGeom>
          <a:ln/>
        </p:spPr>
        <p:txBody>
          <a:bodyPr vert="horz" wrap="square" lIns="0" tIns="0" rIns="0" bIns="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在“对象”栏中，找到“角度”选项，调整其参数，可以改变螺旋的旋转角度。</a:t>
            </a:r>
          </a:p>
        </p:txBody>
      </p:sp>
      <p:sp>
        <p:nvSpPr>
          <p:cNvPr id="9" name="AutoShape 9"/>
          <p:cNvSpPr/>
          <p:nvPr/>
        </p:nvSpPr>
        <p:spPr>
          <a:xfrm>
            <a:off x="3275499" y="4988243"/>
            <a:ext cx="8572780" cy="1513522"/>
          </a:xfrm>
          <a:prstGeom prst="roundRect">
            <a:avLst>
              <a:gd name="adj" fmla="val 16667"/>
            </a:avLst>
          </a:prstGeom>
          <a:solidFill>
            <a:schemeClr val="lt2">
              <a:alpha val="80000"/>
            </a:schemeClr>
          </a:solidFill>
          <a:ln/>
        </p:spPr>
      </p:sp>
      <p:sp>
        <p:nvSpPr>
          <p:cNvPr id="10" name="TextBox 10"/>
          <p:cNvSpPr txBox="1"/>
          <p:nvPr/>
        </p:nvSpPr>
        <p:spPr>
          <a:xfrm>
            <a:off x="4071520" y="5572125"/>
            <a:ext cx="7409867" cy="868915"/>
          </a:xfrm>
          <a:prstGeom prst="rect">
            <a:avLst/>
          </a:prstGeom>
          <a:ln/>
        </p:spPr>
        <p:txBody>
          <a:bodyPr vert="horz" wrap="square" lIns="0" tIns="0" rIns="0" bIns="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为了使螺旋更加真实，可以添加“重力”效果。在菜单栏中找到“模拟”选项，选择“重力”，然后调整其参数，即可实现螺旋的下落效果。</a:t>
            </a:r>
          </a:p>
        </p:txBody>
      </p:sp>
      <p:sp>
        <p:nvSpPr>
          <p:cNvPr id="11" name="AutoShape 11"/>
          <p:cNvSpPr/>
          <p:nvPr/>
        </p:nvSpPr>
        <p:spPr>
          <a:xfrm rot="1800000">
            <a:off x="1730824" y="3697112"/>
            <a:ext cx="808893" cy="701803"/>
          </a:xfrm>
          <a:prstGeom prst="hexagon">
            <a:avLst>
              <a:gd name="adj" fmla="val 28663"/>
              <a:gd name="vf" fmla="val 115470"/>
            </a:avLst>
          </a:prstGeom>
          <a:solidFill>
            <a:schemeClr val="accent1">
              <a:alpha val="100000"/>
            </a:schemeClr>
          </a:solidFill>
          <a:ln/>
        </p:spPr>
      </p:sp>
      <p:sp>
        <p:nvSpPr>
          <p:cNvPr id="12" name="AutoShape 12"/>
          <p:cNvSpPr/>
          <p:nvPr/>
        </p:nvSpPr>
        <p:spPr>
          <a:xfrm>
            <a:off x="1605741" y="3717260"/>
            <a:ext cx="1059059" cy="661505"/>
          </a:xfrm>
          <a:prstGeom prst="rect">
            <a:avLst/>
          </a:prstGeom>
          <a:noFill/>
          <a:ln/>
        </p:spPr>
        <p:txBody>
          <a:bodyPr vert="horz" wrap="square" lIns="95250" tIns="47625" rIns="95250" bIns="47625" rtlCol="0" anchor="ctr" anchorCtr="1">
            <a:noAutofit/>
          </a:bodyPr>
          <a:lstStyle/>
          <a:p>
            <a:pPr algn="ctr">
              <a:spcBef>
                <a:spcPts val="375"/>
              </a:spcBef>
              <a:defRPr/>
            </a:pPr>
            <a:r>
              <a:rPr lang="en-US" sz="2700">
                <a:solidFill>
                  <a:srgbClr val="FFFFFF">
                    <a:alpha val="100000"/>
                  </a:srgbClr>
                </a:solidFill>
                <a:latin typeface="Microsoft Yahei"/>
                <a:ea typeface="Microsoft Yahei"/>
                <a:cs typeface="Microsoft Yahei"/>
              </a:rPr>
              <a:t>02</a:t>
            </a:r>
            <a:endParaRPr lang="en-US" sz="1100"/>
          </a:p>
        </p:txBody>
      </p:sp>
      <p:sp>
        <p:nvSpPr>
          <p:cNvPr id="13" name="AutoShape 13"/>
          <p:cNvSpPr/>
          <p:nvPr/>
        </p:nvSpPr>
        <p:spPr>
          <a:xfrm rot="1800000">
            <a:off x="2866220" y="5394102"/>
            <a:ext cx="808893" cy="701803"/>
          </a:xfrm>
          <a:prstGeom prst="hexagon">
            <a:avLst>
              <a:gd name="adj" fmla="val 28663"/>
              <a:gd name="vf" fmla="val 115470"/>
            </a:avLst>
          </a:prstGeom>
          <a:solidFill>
            <a:schemeClr val="accent1">
              <a:alpha val="100000"/>
            </a:schemeClr>
          </a:solidFill>
          <a:ln/>
        </p:spPr>
      </p:sp>
      <p:sp>
        <p:nvSpPr>
          <p:cNvPr id="14" name="AutoShape 14"/>
          <p:cNvSpPr/>
          <p:nvPr/>
        </p:nvSpPr>
        <p:spPr>
          <a:xfrm>
            <a:off x="2741137" y="5414251"/>
            <a:ext cx="1059059" cy="661505"/>
          </a:xfrm>
          <a:prstGeom prst="rect">
            <a:avLst/>
          </a:prstGeom>
          <a:noFill/>
          <a:ln/>
        </p:spPr>
        <p:txBody>
          <a:bodyPr vert="horz" wrap="square" lIns="95250" tIns="47625" rIns="95250" bIns="47625" rtlCol="0" anchor="ctr" anchorCtr="1">
            <a:noAutofit/>
          </a:bodyPr>
          <a:lstStyle/>
          <a:p>
            <a:pPr algn="ctr">
              <a:spcBef>
                <a:spcPts val="375"/>
              </a:spcBef>
              <a:defRPr/>
            </a:pPr>
            <a:r>
              <a:rPr lang="en-US" sz="2700">
                <a:solidFill>
                  <a:srgbClr val="FFFFFF">
                    <a:alpha val="100000"/>
                  </a:srgbClr>
                </a:solidFill>
                <a:latin typeface="Microsoft Yahei"/>
                <a:ea typeface="Microsoft Yahei"/>
                <a:cs typeface="Microsoft Yahei"/>
              </a:rPr>
              <a:t>03</a:t>
            </a:r>
            <a:endParaRPr lang="en-US" sz="1100"/>
          </a:p>
        </p:txBody>
      </p:sp>
      <p:sp>
        <p:nvSpPr>
          <p:cNvPr id="15" name="TextBox 15"/>
          <p:cNvSpPr txBox="1"/>
          <p:nvPr/>
        </p:nvSpPr>
        <p:spPr>
          <a:xfrm>
            <a:off x="1835843" y="1723773"/>
            <a:ext cx="3143250" cy="342900"/>
          </a:xfrm>
          <a:prstGeom prst="rect">
            <a:avLst/>
          </a:prstGeom>
          <a:ln/>
        </p:spPr>
        <p:txBody>
          <a:bodyPr vert="horz" wrap="square" lIns="0" tIns="0" rIns="0" bIns="0" rtlCol="0" anchor="ctr" anchorCtr="0">
            <a:noAutofit/>
          </a:bodyPr>
          <a:lstStyle/>
          <a:p>
            <a:pPr>
              <a:lnSpc>
                <a:spcPct val="100000"/>
              </a:lnSpc>
              <a:spcBef>
                <a:spcPts val="375"/>
              </a:spcBef>
            </a:pPr>
            <a:r>
              <a:rPr lang="en-US" sz="2100" b="1">
                <a:solidFill>
                  <a:schemeClr val="accent1">
                    <a:alpha val="100000"/>
                  </a:schemeClr>
                </a:solidFill>
                <a:latin typeface="Microsoft Yahei"/>
                <a:ea typeface="Microsoft Yahei"/>
                <a:cs typeface="Microsoft Yahei"/>
              </a:rPr>
              <a:t>创建螺旋</a:t>
            </a:r>
          </a:p>
        </p:txBody>
      </p:sp>
      <p:sp>
        <p:nvSpPr>
          <p:cNvPr id="16" name="TextBox 16"/>
          <p:cNvSpPr txBox="1"/>
          <p:nvPr/>
        </p:nvSpPr>
        <p:spPr>
          <a:xfrm>
            <a:off x="3011101" y="3465700"/>
            <a:ext cx="3143250" cy="342900"/>
          </a:xfrm>
          <a:prstGeom prst="rect">
            <a:avLst/>
          </a:prstGeom>
          <a:ln/>
        </p:spPr>
        <p:txBody>
          <a:bodyPr vert="horz" wrap="square" lIns="0" tIns="0" rIns="0" bIns="0" rtlCol="0" anchor="ctr" anchorCtr="0">
            <a:noAutofit/>
          </a:bodyPr>
          <a:lstStyle/>
          <a:p>
            <a:pPr>
              <a:lnSpc>
                <a:spcPct val="100000"/>
              </a:lnSpc>
              <a:spcBef>
                <a:spcPts val="375"/>
              </a:spcBef>
            </a:pPr>
            <a:r>
              <a:rPr lang="en-US" sz="2100" b="1">
                <a:solidFill>
                  <a:schemeClr val="accent1">
                    <a:alpha val="100000"/>
                  </a:schemeClr>
                </a:solidFill>
                <a:latin typeface="Microsoft Yahei"/>
                <a:ea typeface="Microsoft Yahei"/>
                <a:cs typeface="Microsoft Yahei"/>
              </a:rPr>
              <a:t>调整角度</a:t>
            </a:r>
          </a:p>
        </p:txBody>
      </p:sp>
      <p:sp>
        <p:nvSpPr>
          <p:cNvPr id="17" name="TextBox 17"/>
          <p:cNvSpPr txBox="1"/>
          <p:nvPr/>
        </p:nvSpPr>
        <p:spPr>
          <a:xfrm>
            <a:off x="4071520" y="5174021"/>
            <a:ext cx="3143250" cy="342900"/>
          </a:xfrm>
          <a:prstGeom prst="rect">
            <a:avLst/>
          </a:prstGeom>
          <a:ln/>
        </p:spPr>
        <p:txBody>
          <a:bodyPr vert="horz" wrap="square" lIns="0" tIns="0" rIns="0" bIns="0" rtlCol="0" anchor="ctr" anchorCtr="0">
            <a:noAutofit/>
          </a:bodyPr>
          <a:lstStyle/>
          <a:p>
            <a:pPr>
              <a:lnSpc>
                <a:spcPct val="100000"/>
              </a:lnSpc>
              <a:spcBef>
                <a:spcPts val="375"/>
              </a:spcBef>
            </a:pPr>
            <a:r>
              <a:rPr lang="en-US" sz="2100" b="1">
                <a:solidFill>
                  <a:schemeClr val="accent1">
                    <a:alpha val="100000"/>
                  </a:schemeClr>
                </a:solidFill>
                <a:latin typeface="Microsoft Yahei"/>
                <a:ea typeface="Microsoft Yahei"/>
                <a:cs typeface="Microsoft Yahei"/>
              </a:rPr>
              <a:t>添加重力</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t="5742" b="5742"/>
          <a:stretch>
            <a:fillRect/>
          </a:stretch>
        </p:blipFill>
        <p:spPr>
          <a:xfrm>
            <a:off x="6203747" y="1487175"/>
            <a:ext cx="5238701" cy="4637054"/>
          </a:xfrm>
          <a:prstGeom prst="rect">
            <a:avLst/>
          </a:prstGeom>
        </p:spPr>
      </p:pic>
      <p:sp>
        <p:nvSpPr>
          <p:cNvPr id="3" name="TextBox 3"/>
          <p:cNvSpPr txBox="1"/>
          <p:nvPr/>
        </p:nvSpPr>
        <p:spPr>
          <a:xfrm>
            <a:off x="1482606" y="1947878"/>
            <a:ext cx="4238625" cy="914400"/>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在C4D中，选择“样条”选项，然后调整样条的形状和大小。</a:t>
            </a:r>
          </a:p>
        </p:txBody>
      </p:sp>
      <p:sp>
        <p:nvSpPr>
          <p:cNvPr id="4" name="TextBox 4"/>
          <p:cNvSpPr txBox="1"/>
          <p:nvPr/>
        </p:nvSpPr>
        <p:spPr>
          <a:xfrm>
            <a:off x="1482606" y="1370655"/>
            <a:ext cx="4219575" cy="738707"/>
          </a:xfrm>
          <a:prstGeom prst="rect">
            <a:avLst/>
          </a:prstGeom>
          <a:ln/>
        </p:spPr>
        <p:txBody>
          <a:bodyPr vert="horz" wrap="square" lIns="123825" tIns="123825" rIns="57150" bIns="123825" rtlCol="0" anchor="ctr" anchorCtr="0">
            <a:noAutofit/>
          </a:bodyPr>
          <a:lstStyle/>
          <a:p>
            <a:pPr>
              <a:lnSpc>
                <a:spcPct val="150000"/>
              </a:lnSpc>
            </a:pPr>
            <a:r>
              <a:rPr lang="en-US" sz="2400" b="1">
                <a:solidFill>
                  <a:schemeClr val="accent1">
                    <a:alpha val="100000"/>
                  </a:schemeClr>
                </a:solidFill>
                <a:latin typeface="Microsoft Yahei"/>
                <a:ea typeface="Microsoft Yahei"/>
                <a:cs typeface="Microsoft Yahei"/>
              </a:rPr>
              <a:t>创建样条</a:t>
            </a:r>
          </a:p>
        </p:txBody>
      </p:sp>
      <p:sp>
        <p:nvSpPr>
          <p:cNvPr id="5" name="TextBox 5"/>
          <p:cNvSpPr txBox="1"/>
          <p:nvPr/>
        </p:nvSpPr>
        <p:spPr>
          <a:xfrm>
            <a:off x="1482606" y="3712973"/>
            <a:ext cx="4238625" cy="914400"/>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将样条拖动到动画路径上，然后选中“样条约束”选项，即可将动画路径约束到样条上。</a:t>
            </a:r>
          </a:p>
        </p:txBody>
      </p:sp>
      <p:sp>
        <p:nvSpPr>
          <p:cNvPr id="6" name="TextBox 6"/>
          <p:cNvSpPr txBox="1"/>
          <p:nvPr/>
        </p:nvSpPr>
        <p:spPr>
          <a:xfrm>
            <a:off x="1482606" y="3116450"/>
            <a:ext cx="4219575" cy="736876"/>
          </a:xfrm>
          <a:prstGeom prst="rect">
            <a:avLst/>
          </a:prstGeom>
          <a:ln/>
        </p:spPr>
        <p:txBody>
          <a:bodyPr vert="horz" wrap="square" lIns="123825" tIns="123825" rIns="57150" bIns="123825" rtlCol="0" anchor="ctr" anchorCtr="0">
            <a:noAutofit/>
          </a:bodyPr>
          <a:lstStyle/>
          <a:p>
            <a:pPr>
              <a:lnSpc>
                <a:spcPct val="150000"/>
              </a:lnSpc>
            </a:pPr>
            <a:r>
              <a:rPr lang="en-US" sz="2400" b="1">
                <a:solidFill>
                  <a:schemeClr val="accent1">
                    <a:alpha val="100000"/>
                  </a:schemeClr>
                </a:solidFill>
                <a:latin typeface="Microsoft Yahei"/>
                <a:ea typeface="Microsoft Yahei"/>
                <a:cs typeface="Microsoft Yahei"/>
              </a:rPr>
              <a:t>约束动画路径</a:t>
            </a:r>
          </a:p>
        </p:txBody>
      </p:sp>
      <p:sp>
        <p:nvSpPr>
          <p:cNvPr id="7" name="TextBox 7"/>
          <p:cNvSpPr txBox="1"/>
          <p:nvPr/>
        </p:nvSpPr>
        <p:spPr>
          <a:xfrm>
            <a:off x="1482606" y="5377103"/>
            <a:ext cx="4238625" cy="914400"/>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在“对象”栏中，找到“路径”选项，调整其参数，可以改变动画路径的形状和大小。</a:t>
            </a:r>
          </a:p>
        </p:txBody>
      </p:sp>
      <p:sp>
        <p:nvSpPr>
          <p:cNvPr id="8" name="TextBox 8"/>
          <p:cNvSpPr txBox="1"/>
          <p:nvPr/>
        </p:nvSpPr>
        <p:spPr>
          <a:xfrm>
            <a:off x="1482606" y="4799881"/>
            <a:ext cx="4219575" cy="749453"/>
          </a:xfrm>
          <a:prstGeom prst="rect">
            <a:avLst/>
          </a:prstGeom>
          <a:ln/>
        </p:spPr>
        <p:txBody>
          <a:bodyPr vert="horz" wrap="square" lIns="123825" tIns="123825" rIns="57150" bIns="123825" rtlCol="0" anchor="ctr" anchorCtr="0">
            <a:noAutofit/>
          </a:bodyPr>
          <a:lstStyle/>
          <a:p>
            <a:pPr>
              <a:lnSpc>
                <a:spcPct val="150000"/>
              </a:lnSpc>
            </a:pPr>
            <a:r>
              <a:rPr lang="en-US" sz="2400" b="1">
                <a:solidFill>
                  <a:schemeClr val="accent1">
                    <a:alpha val="100000"/>
                  </a:schemeClr>
                </a:solidFill>
                <a:latin typeface="Microsoft Yahei"/>
                <a:ea typeface="Microsoft Yahei"/>
                <a:cs typeface="Microsoft Yahei"/>
              </a:rPr>
              <a:t>调整路径</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样条约束动画路径</a:t>
            </a:r>
          </a:p>
        </p:txBody>
      </p:sp>
      <p:sp>
        <p:nvSpPr>
          <p:cNvPr id="10" name="TextBox 10"/>
          <p:cNvSpPr txBox="1"/>
          <p:nvPr/>
        </p:nvSpPr>
        <p:spPr>
          <a:xfrm>
            <a:off x="542238" y="1676264"/>
            <a:ext cx="849630" cy="481965"/>
          </a:xfrm>
          <a:prstGeom prst="rect">
            <a:avLst/>
          </a:prstGeom>
          <a:ln/>
        </p:spPr>
        <p:txBody>
          <a:bodyPr vert="horz" wrap="square" lIns="91440" tIns="45720" rIns="91440" bIns="45720" rtlCol="0" anchor="ctr" anchorCtr="0">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01</a:t>
            </a:r>
          </a:p>
        </p:txBody>
      </p:sp>
      <p:sp>
        <p:nvSpPr>
          <p:cNvPr id="11" name="TextBox 11"/>
          <p:cNvSpPr txBox="1"/>
          <p:nvPr/>
        </p:nvSpPr>
        <p:spPr>
          <a:xfrm>
            <a:off x="542238" y="3414840"/>
            <a:ext cx="849630" cy="481965"/>
          </a:xfrm>
          <a:prstGeom prst="rect">
            <a:avLst/>
          </a:prstGeom>
          <a:ln/>
        </p:spPr>
        <p:txBody>
          <a:bodyPr vert="horz" wrap="square" lIns="91440" tIns="45720" rIns="91440" bIns="45720" rtlCol="0" anchor="ctr" anchorCtr="0">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02</a:t>
            </a:r>
          </a:p>
        </p:txBody>
      </p:sp>
      <p:sp>
        <p:nvSpPr>
          <p:cNvPr id="12" name="TextBox 12"/>
          <p:cNvSpPr txBox="1"/>
          <p:nvPr/>
        </p:nvSpPr>
        <p:spPr>
          <a:xfrm>
            <a:off x="542238" y="5136121"/>
            <a:ext cx="849630" cy="481965"/>
          </a:xfrm>
          <a:prstGeom prst="rect">
            <a:avLst/>
          </a:prstGeom>
          <a:ln/>
        </p:spPr>
        <p:txBody>
          <a:bodyPr vert="horz" wrap="square" lIns="91440" tIns="45720" rIns="91440" bIns="45720" rtlCol="0" anchor="ctr" anchorCtr="0">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03</a:t>
            </a:r>
          </a:p>
        </p:txBody>
      </p:sp>
      <p:sp>
        <p:nvSpPr>
          <p:cNvPr id="13" name="AutoShape 13"/>
          <p:cNvSpPr/>
          <p:nvPr/>
        </p:nvSpPr>
        <p:spPr>
          <a:xfrm>
            <a:off x="647738" y="1597932"/>
            <a:ext cx="638629" cy="638629"/>
          </a:xfrm>
          <a:prstGeom prst="rect">
            <a:avLst/>
          </a:prstGeom>
          <a:noFill/>
          <a:ln w="19050">
            <a:solidFill>
              <a:schemeClr val="accent1">
                <a:alpha val="100000"/>
              </a:schemeClr>
            </a:solidFill>
            <a:prstDash val="solid"/>
          </a:ln>
        </p:spPr>
      </p:sp>
      <p:sp>
        <p:nvSpPr>
          <p:cNvPr id="14" name="AutoShape 14"/>
          <p:cNvSpPr/>
          <p:nvPr/>
        </p:nvSpPr>
        <p:spPr>
          <a:xfrm>
            <a:off x="647738" y="3327861"/>
            <a:ext cx="638629" cy="638629"/>
          </a:xfrm>
          <a:prstGeom prst="rect">
            <a:avLst/>
          </a:prstGeom>
          <a:noFill/>
          <a:ln w="19050">
            <a:solidFill>
              <a:schemeClr val="accent1">
                <a:alpha val="100000"/>
              </a:schemeClr>
            </a:solidFill>
            <a:prstDash val="solid"/>
          </a:ln>
        </p:spPr>
      </p:sp>
      <p:sp>
        <p:nvSpPr>
          <p:cNvPr id="15" name="AutoShape 15"/>
          <p:cNvSpPr/>
          <p:nvPr/>
        </p:nvSpPr>
        <p:spPr>
          <a:xfrm>
            <a:off x="647738" y="5057789"/>
            <a:ext cx="638629" cy="638629"/>
          </a:xfrm>
          <a:prstGeom prst="rect">
            <a:avLst/>
          </a:prstGeom>
          <a:noFill/>
          <a:ln w="19050">
            <a:solidFill>
              <a:schemeClr val="accent1">
                <a:alpha val="100000"/>
              </a:schemeClr>
            </a:solidFill>
            <a:prstDash val="solid"/>
          </a:ln>
        </p:spPr>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8282340" y="2341090"/>
            <a:ext cx="3487460" cy="3588254"/>
          </a:xfrm>
          <a:prstGeom prst="roundRect">
            <a:avLst>
              <a:gd name="adj" fmla="val 6840"/>
            </a:avLst>
          </a:prstGeom>
          <a:solidFill>
            <a:schemeClr val="lt2">
              <a:alpha val="80000"/>
            </a:schemeClr>
          </a:solidFill>
          <a:ln/>
        </p:spPr>
      </p:sp>
      <p:sp>
        <p:nvSpPr>
          <p:cNvPr id="3" name="AutoShape 3"/>
          <p:cNvSpPr/>
          <p:nvPr/>
        </p:nvSpPr>
        <p:spPr>
          <a:xfrm>
            <a:off x="4377090" y="2341090"/>
            <a:ext cx="3487460" cy="3588254"/>
          </a:xfrm>
          <a:prstGeom prst="roundRect">
            <a:avLst>
              <a:gd name="adj" fmla="val 6840"/>
            </a:avLst>
          </a:prstGeom>
          <a:solidFill>
            <a:schemeClr val="lt2">
              <a:alpha val="80000"/>
            </a:schemeClr>
          </a:solidFill>
          <a:ln/>
        </p:spPr>
      </p:sp>
      <p:sp>
        <p:nvSpPr>
          <p:cNvPr id="4" name="AutoShape 4"/>
          <p:cNvSpPr/>
          <p:nvPr/>
        </p:nvSpPr>
        <p:spPr>
          <a:xfrm>
            <a:off x="471840" y="2341090"/>
            <a:ext cx="3487460" cy="3588254"/>
          </a:xfrm>
          <a:prstGeom prst="roundRect">
            <a:avLst>
              <a:gd name="adj" fmla="val 6840"/>
            </a:avLst>
          </a:prstGeom>
          <a:solidFill>
            <a:schemeClr val="lt2">
              <a:alpha val="80000"/>
            </a:schemeClr>
          </a:solidFill>
          <a:ln/>
        </p:spPr>
      </p:sp>
      <p:sp>
        <p:nvSpPr>
          <p:cNvPr id="5" name="TextBox 5"/>
          <p:cNvSpPr txBox="1"/>
          <p:nvPr/>
        </p:nvSpPr>
        <p:spPr>
          <a:xfrm>
            <a:off x="882070" y="3930616"/>
            <a:ext cx="2667000" cy="1452770"/>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在C4D中，选择“圆环”选项，然后调整圆环的半径和高度。</a:t>
            </a:r>
          </a:p>
        </p:txBody>
      </p:sp>
      <p:sp>
        <p:nvSpPr>
          <p:cNvPr id="6" name="TextBox 6"/>
          <p:cNvSpPr txBox="1"/>
          <p:nvPr/>
        </p:nvSpPr>
        <p:spPr>
          <a:xfrm>
            <a:off x="882070" y="3181752"/>
            <a:ext cx="2667000" cy="527118"/>
          </a:xfrm>
          <a:prstGeom prst="rect">
            <a:avLst/>
          </a:prstGeom>
          <a:ln/>
        </p:spPr>
        <p:txBody>
          <a:bodyPr vert="horz" wrap="square" lIns="114300" tIns="57150" rIns="114300" bIns="57150" rtlCol="0" anchor="ctr" anchorCtr="0">
            <a:noAutofit/>
          </a:bodyPr>
          <a:lstStyle/>
          <a:p>
            <a:pPr algn="l">
              <a:lnSpc>
                <a:spcPct val="120000"/>
              </a:lnSpc>
            </a:pPr>
            <a:r>
              <a:rPr lang="en-US" sz="2400" b="1">
                <a:solidFill>
                  <a:schemeClr val="accent1">
                    <a:alpha val="100000"/>
                  </a:schemeClr>
                </a:solidFill>
                <a:latin typeface="Microsoft Yahei"/>
                <a:ea typeface="Microsoft Yahei"/>
                <a:cs typeface="Microsoft Yahei"/>
              </a:rPr>
              <a:t>创建圆环</a:t>
            </a:r>
          </a:p>
        </p:txBody>
      </p:sp>
      <p:sp>
        <p:nvSpPr>
          <p:cNvPr id="7" name="TextBox 7"/>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立方体沿圆环路径建模</a:t>
            </a:r>
          </a:p>
        </p:txBody>
      </p:sp>
      <p:pic>
        <p:nvPicPr>
          <p:cNvPr id="8" name="Picture 8"/>
          <p:cNvPicPr>
            <a:picLocks noChangeAspect="1"/>
          </p:cNvPicPr>
          <p:nvPr/>
        </p:nvPicPr>
        <p:blipFill>
          <a:blip r:embed="rId3"/>
          <a:srcRect l="3458" r="3458"/>
          <a:stretch>
            <a:fillRect/>
          </a:stretch>
        </p:blipFill>
        <p:spPr>
          <a:xfrm>
            <a:off x="2414694" y="1693793"/>
            <a:ext cx="1294595" cy="1294595"/>
          </a:xfrm>
          <a:prstGeom prst="roundRect">
            <a:avLst/>
          </a:prstGeom>
        </p:spPr>
      </p:pic>
      <p:sp>
        <p:nvSpPr>
          <p:cNvPr id="9" name="TextBox 9"/>
          <p:cNvSpPr txBox="1"/>
          <p:nvPr/>
        </p:nvSpPr>
        <p:spPr>
          <a:xfrm>
            <a:off x="4787321" y="3945231"/>
            <a:ext cx="2667000" cy="1452770"/>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将立方体拖动到圆环上，然后选中“沿路径建模”选项，即可将立方体沿圆环路径建模。</a:t>
            </a:r>
          </a:p>
        </p:txBody>
      </p:sp>
      <p:sp>
        <p:nvSpPr>
          <p:cNvPr id="10" name="TextBox 10"/>
          <p:cNvSpPr txBox="1"/>
          <p:nvPr/>
        </p:nvSpPr>
        <p:spPr>
          <a:xfrm>
            <a:off x="4787321" y="3196367"/>
            <a:ext cx="2667000" cy="527118"/>
          </a:xfrm>
          <a:prstGeom prst="rect">
            <a:avLst/>
          </a:prstGeom>
          <a:ln/>
        </p:spPr>
        <p:txBody>
          <a:bodyPr vert="horz" wrap="square" lIns="114300" tIns="57150" rIns="114300" bIns="57150" rtlCol="0" anchor="ctr" anchorCtr="0">
            <a:noAutofit/>
          </a:bodyPr>
          <a:lstStyle/>
          <a:p>
            <a:pPr algn="l">
              <a:lnSpc>
                <a:spcPct val="120000"/>
              </a:lnSpc>
            </a:pPr>
            <a:r>
              <a:rPr lang="en-US" sz="2400" b="1">
                <a:solidFill>
                  <a:schemeClr val="accent1">
                    <a:alpha val="100000"/>
                  </a:schemeClr>
                </a:solidFill>
                <a:latin typeface="Microsoft Yahei"/>
                <a:ea typeface="Microsoft Yahei"/>
                <a:cs typeface="Microsoft Yahei"/>
              </a:rPr>
              <a:t>建模立方体</a:t>
            </a:r>
          </a:p>
        </p:txBody>
      </p:sp>
      <p:pic>
        <p:nvPicPr>
          <p:cNvPr id="11" name="Picture 11"/>
          <p:cNvPicPr>
            <a:picLocks noChangeAspect="1"/>
          </p:cNvPicPr>
          <p:nvPr/>
        </p:nvPicPr>
        <p:blipFill>
          <a:blip r:embed="rId4"/>
          <a:srcRect/>
          <a:stretch>
            <a:fillRect/>
          </a:stretch>
        </p:blipFill>
        <p:spPr>
          <a:xfrm>
            <a:off x="6319944" y="1708408"/>
            <a:ext cx="1294595" cy="1294595"/>
          </a:xfrm>
          <a:prstGeom prst="roundRect">
            <a:avLst/>
          </a:prstGeom>
        </p:spPr>
      </p:pic>
      <p:sp>
        <p:nvSpPr>
          <p:cNvPr id="12" name="TextBox 12"/>
          <p:cNvSpPr txBox="1"/>
          <p:nvPr/>
        </p:nvSpPr>
        <p:spPr>
          <a:xfrm>
            <a:off x="8692571" y="3939687"/>
            <a:ext cx="2667000" cy="1452770"/>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在“对象”栏中，找到“路径”选项，调整其参数，可以改变立方体沿圆环路径的建模效果。</a:t>
            </a:r>
          </a:p>
        </p:txBody>
      </p:sp>
      <p:sp>
        <p:nvSpPr>
          <p:cNvPr id="13" name="TextBox 13"/>
          <p:cNvSpPr txBox="1"/>
          <p:nvPr/>
        </p:nvSpPr>
        <p:spPr>
          <a:xfrm>
            <a:off x="8692571" y="3190824"/>
            <a:ext cx="2667000" cy="527118"/>
          </a:xfrm>
          <a:prstGeom prst="rect">
            <a:avLst/>
          </a:prstGeom>
          <a:ln/>
        </p:spPr>
        <p:txBody>
          <a:bodyPr vert="horz" wrap="square" lIns="114300" tIns="57150" rIns="114300" bIns="57150" rtlCol="0" anchor="ctr" anchorCtr="0">
            <a:noAutofit/>
          </a:bodyPr>
          <a:lstStyle/>
          <a:p>
            <a:pPr algn="l">
              <a:lnSpc>
                <a:spcPct val="120000"/>
              </a:lnSpc>
            </a:pPr>
            <a:r>
              <a:rPr lang="en-US" sz="2400" b="1">
                <a:solidFill>
                  <a:schemeClr val="accent1">
                    <a:alpha val="100000"/>
                  </a:schemeClr>
                </a:solidFill>
                <a:latin typeface="Microsoft Yahei"/>
                <a:ea typeface="Microsoft Yahei"/>
                <a:cs typeface="Microsoft Yahei"/>
              </a:rPr>
              <a:t>调整路径</a:t>
            </a:r>
          </a:p>
        </p:txBody>
      </p:sp>
      <p:pic>
        <p:nvPicPr>
          <p:cNvPr id="14" name="Picture 14"/>
          <p:cNvPicPr>
            <a:picLocks noChangeAspect="1"/>
          </p:cNvPicPr>
          <p:nvPr/>
        </p:nvPicPr>
        <p:blipFill>
          <a:blip r:embed="rId5"/>
          <a:srcRect/>
          <a:stretch>
            <a:fillRect/>
          </a:stretch>
        </p:blipFill>
        <p:spPr>
          <a:xfrm>
            <a:off x="10225194" y="1702864"/>
            <a:ext cx="1294595" cy="1294595"/>
          </a:xfrm>
          <a:prstGeom prst="round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03</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C4D技巧模型案例</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a:stretch>
            <a:fillRect/>
          </a:stretch>
        </p:blipFill>
        <p:spPr>
          <a:xfrm>
            <a:off x="640619" y="1239230"/>
            <a:ext cx="3783578" cy="5044771"/>
          </a:xfrm>
          <a:prstGeom prst="rect">
            <a:avLst/>
          </a:prstGeom>
        </p:spPr>
      </p:pic>
      <p:sp>
        <p:nvSpPr>
          <p:cNvPr id="3" name="TextBox 3"/>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酷炫色子展示</a:t>
            </a:r>
          </a:p>
        </p:txBody>
      </p:sp>
      <p:sp>
        <p:nvSpPr>
          <p:cNvPr id="4" name="AutoShape 4"/>
          <p:cNvSpPr/>
          <p:nvPr/>
        </p:nvSpPr>
        <p:spPr>
          <a:xfrm>
            <a:off x="4195024" y="4787018"/>
            <a:ext cx="701468" cy="550104"/>
          </a:xfrm>
          <a:prstGeom prst="rect">
            <a:avLst/>
          </a:prstGeom>
          <a:solidFill>
            <a:schemeClr val="accent1">
              <a:alpha val="100000"/>
            </a:schemeClr>
          </a:solidFill>
          <a:ln/>
        </p:spPr>
      </p:sp>
      <p:sp>
        <p:nvSpPr>
          <p:cNvPr id="5" name="AutoShape 5"/>
          <p:cNvSpPr/>
          <p:nvPr/>
        </p:nvSpPr>
        <p:spPr>
          <a:xfrm>
            <a:off x="4195024" y="3018088"/>
            <a:ext cx="701468" cy="550104"/>
          </a:xfrm>
          <a:prstGeom prst="rect">
            <a:avLst/>
          </a:prstGeom>
          <a:solidFill>
            <a:schemeClr val="accent1">
              <a:alpha val="100000"/>
            </a:schemeClr>
          </a:solidFill>
          <a:ln/>
        </p:spPr>
      </p:sp>
      <p:sp>
        <p:nvSpPr>
          <p:cNvPr id="6" name="AutoShape 6"/>
          <p:cNvSpPr/>
          <p:nvPr/>
        </p:nvSpPr>
        <p:spPr>
          <a:xfrm>
            <a:off x="4195024" y="1237957"/>
            <a:ext cx="701468" cy="550104"/>
          </a:xfrm>
          <a:prstGeom prst="rect">
            <a:avLst/>
          </a:prstGeom>
          <a:solidFill>
            <a:schemeClr val="accent1">
              <a:alpha val="100000"/>
            </a:schemeClr>
          </a:solidFill>
          <a:ln/>
        </p:spPr>
      </p:sp>
      <p:sp>
        <p:nvSpPr>
          <p:cNvPr id="7" name="TextBox 7"/>
          <p:cNvSpPr txBox="1"/>
          <p:nvPr/>
        </p:nvSpPr>
        <p:spPr>
          <a:xfrm>
            <a:off x="5259845" y="294547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添加光影效果</a:t>
            </a:r>
          </a:p>
        </p:txBody>
      </p:sp>
      <p:sp>
        <p:nvSpPr>
          <p:cNvPr id="8" name="TextBox 8"/>
          <p:cNvSpPr txBox="1"/>
          <p:nvPr/>
        </p:nvSpPr>
        <p:spPr>
          <a:xfrm>
            <a:off x="5259845" y="3472246"/>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使用C4D的灯光工具，创建灯光并调整其位置和强度，以模拟真实环境中的光影效果。可以添加多个灯光来模拟不同的光源。</a:t>
            </a:r>
          </a:p>
        </p:txBody>
      </p:sp>
      <p:sp>
        <p:nvSpPr>
          <p:cNvPr id="9" name="TextBox 9"/>
          <p:cNvSpPr txBox="1"/>
          <p:nvPr/>
        </p:nvSpPr>
        <p:spPr>
          <a:xfrm>
            <a:off x="5272199" y="471440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添加动态效果</a:t>
            </a:r>
          </a:p>
        </p:txBody>
      </p:sp>
      <p:sp>
        <p:nvSpPr>
          <p:cNvPr id="10" name="TextBox 10"/>
          <p:cNvSpPr txBox="1"/>
          <p:nvPr/>
        </p:nvSpPr>
        <p:spPr>
          <a:xfrm>
            <a:off x="5272199" y="5252378"/>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使用C4D的动画工具，创建动画并调整其参数，以模拟色子的旋转和抖动效果。可以添加多个动画层来组合不同的动态效果。</a:t>
            </a:r>
          </a:p>
        </p:txBody>
      </p:sp>
      <p:sp>
        <p:nvSpPr>
          <p:cNvPr id="11" name="TextBox 11"/>
          <p:cNvSpPr txBox="1"/>
          <p:nvPr/>
        </p:nvSpPr>
        <p:spPr>
          <a:xfrm>
            <a:off x="5272221" y="1165346"/>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制作色子</a:t>
            </a:r>
          </a:p>
        </p:txBody>
      </p:sp>
      <p:sp>
        <p:nvSpPr>
          <p:cNvPr id="12" name="TextBox 12"/>
          <p:cNvSpPr txBox="1"/>
          <p:nvPr/>
        </p:nvSpPr>
        <p:spPr>
          <a:xfrm>
            <a:off x="5272221" y="1692114"/>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使用C4D的几何体工具，创建一个立方体，然后调整其大小以适合场景。在材质球上创建材质，并调整颜色以匹配色子的颜色。将材质应用到立方体的表面。</a:t>
            </a:r>
          </a:p>
        </p:txBody>
      </p:sp>
      <p:sp>
        <p:nvSpPr>
          <p:cNvPr id="13" name="AutoShape 13"/>
          <p:cNvSpPr/>
          <p:nvPr/>
        </p:nvSpPr>
        <p:spPr>
          <a:xfrm>
            <a:off x="4629608" y="4787018"/>
            <a:ext cx="550104" cy="550104"/>
          </a:xfrm>
          <a:prstGeom prst="ellipse">
            <a:avLst/>
          </a:prstGeom>
          <a:solidFill>
            <a:schemeClr val="accent1">
              <a:alpha val="100000"/>
            </a:schemeClr>
          </a:solidFill>
          <a:ln/>
        </p:spPr>
      </p:sp>
      <p:sp>
        <p:nvSpPr>
          <p:cNvPr id="14" name="AutoShape 14"/>
          <p:cNvSpPr/>
          <p:nvPr/>
        </p:nvSpPr>
        <p:spPr>
          <a:xfrm>
            <a:off x="3911804" y="4787018"/>
            <a:ext cx="550104" cy="550104"/>
          </a:xfrm>
          <a:prstGeom prst="ellipse">
            <a:avLst/>
          </a:prstGeom>
          <a:solidFill>
            <a:schemeClr val="accent1">
              <a:alpha val="100000"/>
            </a:schemeClr>
          </a:solidFill>
          <a:ln/>
        </p:spPr>
      </p:sp>
      <p:sp>
        <p:nvSpPr>
          <p:cNvPr id="15" name="AutoShape 15"/>
          <p:cNvSpPr/>
          <p:nvPr/>
        </p:nvSpPr>
        <p:spPr>
          <a:xfrm>
            <a:off x="4629608" y="3018088"/>
            <a:ext cx="550104" cy="550104"/>
          </a:xfrm>
          <a:prstGeom prst="ellipse">
            <a:avLst/>
          </a:prstGeom>
          <a:solidFill>
            <a:schemeClr val="accent1">
              <a:alpha val="100000"/>
            </a:schemeClr>
          </a:solidFill>
          <a:ln/>
        </p:spPr>
      </p:sp>
      <p:sp>
        <p:nvSpPr>
          <p:cNvPr id="16" name="AutoShape 16"/>
          <p:cNvSpPr/>
          <p:nvPr/>
        </p:nvSpPr>
        <p:spPr>
          <a:xfrm>
            <a:off x="3911804" y="3018088"/>
            <a:ext cx="550104" cy="550104"/>
          </a:xfrm>
          <a:prstGeom prst="ellipse">
            <a:avLst/>
          </a:prstGeom>
          <a:solidFill>
            <a:schemeClr val="accent1">
              <a:alpha val="100000"/>
            </a:schemeClr>
          </a:solidFill>
          <a:ln/>
        </p:spPr>
      </p:sp>
      <p:sp>
        <p:nvSpPr>
          <p:cNvPr id="17" name="AutoShape 17"/>
          <p:cNvSpPr/>
          <p:nvPr/>
        </p:nvSpPr>
        <p:spPr>
          <a:xfrm>
            <a:off x="4629608" y="1237957"/>
            <a:ext cx="550104" cy="550104"/>
          </a:xfrm>
          <a:prstGeom prst="ellipse">
            <a:avLst/>
          </a:prstGeom>
          <a:solidFill>
            <a:schemeClr val="accent1">
              <a:alpha val="100000"/>
            </a:schemeClr>
          </a:solidFill>
          <a:ln/>
        </p:spPr>
      </p:sp>
      <p:sp>
        <p:nvSpPr>
          <p:cNvPr id="18" name="AutoShape 18"/>
          <p:cNvSpPr/>
          <p:nvPr/>
        </p:nvSpPr>
        <p:spPr>
          <a:xfrm>
            <a:off x="3911804" y="1237957"/>
            <a:ext cx="550104" cy="550104"/>
          </a:xfrm>
          <a:prstGeom prst="ellipse">
            <a:avLst/>
          </a:prstGeom>
          <a:solidFill>
            <a:schemeClr val="accent1">
              <a:alpha val="100000"/>
            </a:schemeClr>
          </a:solidFill>
          <a:ln/>
        </p:spPr>
      </p:sp>
      <p:sp>
        <p:nvSpPr>
          <p:cNvPr id="19" name="TextBox 19"/>
          <p:cNvSpPr txBox="1"/>
          <p:nvPr/>
        </p:nvSpPr>
        <p:spPr>
          <a:xfrm>
            <a:off x="4162763" y="482585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03</a:t>
            </a:r>
          </a:p>
        </p:txBody>
      </p:sp>
      <p:sp>
        <p:nvSpPr>
          <p:cNvPr id="20" name="TextBox 20"/>
          <p:cNvSpPr txBox="1"/>
          <p:nvPr/>
        </p:nvSpPr>
        <p:spPr>
          <a:xfrm>
            <a:off x="4162763" y="305692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02</a:t>
            </a:r>
          </a:p>
        </p:txBody>
      </p:sp>
      <p:sp>
        <p:nvSpPr>
          <p:cNvPr id="21" name="TextBox 21"/>
          <p:cNvSpPr txBox="1"/>
          <p:nvPr/>
        </p:nvSpPr>
        <p:spPr>
          <a:xfrm>
            <a:off x="4162763" y="1276789"/>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01</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0369" r="30369"/>
          <a:stretch>
            <a:fillRect/>
          </a:stretch>
        </p:blipFill>
        <p:spPr>
          <a:xfrm>
            <a:off x="875314" y="2169726"/>
            <a:ext cx="2050689" cy="3916435"/>
          </a:xfrm>
          <a:prstGeom prst="rect">
            <a:avLst/>
          </a:prstGeom>
        </p:spPr>
      </p:pic>
      <p:pic>
        <p:nvPicPr>
          <p:cNvPr id="3" name="Picture 3"/>
          <p:cNvPicPr>
            <a:picLocks noChangeAspect="1"/>
          </p:cNvPicPr>
          <p:nvPr/>
        </p:nvPicPr>
        <p:blipFill>
          <a:blip r:embed="rId4"/>
          <a:srcRect l="32550" r="32550"/>
          <a:stretch>
            <a:fillRect/>
          </a:stretch>
        </p:blipFill>
        <p:spPr>
          <a:xfrm>
            <a:off x="5430979" y="2169726"/>
            <a:ext cx="2050689" cy="3916435"/>
          </a:xfrm>
          <a:prstGeom prst="rect">
            <a:avLst/>
          </a:prstGeom>
        </p:spPr>
      </p:pic>
      <p:pic>
        <p:nvPicPr>
          <p:cNvPr id="4" name="Picture 4"/>
          <p:cNvPicPr>
            <a:picLocks noChangeAspect="1"/>
          </p:cNvPicPr>
          <p:nvPr/>
        </p:nvPicPr>
        <p:blipFill>
          <a:blip r:embed="rId5"/>
          <a:srcRect l="32561" r="32561"/>
          <a:stretch>
            <a:fillRect/>
          </a:stretch>
        </p:blipFill>
        <p:spPr>
          <a:xfrm>
            <a:off x="3153146" y="1697364"/>
            <a:ext cx="2050689" cy="3916435"/>
          </a:xfrm>
          <a:prstGeom prst="rect">
            <a:avLst/>
          </a:prstGeom>
        </p:spPr>
      </p:pic>
      <p:sp>
        <p:nvSpPr>
          <p:cNvPr id="5" name="AutoShape 5"/>
          <p:cNvSpPr/>
          <p:nvPr/>
        </p:nvSpPr>
        <p:spPr>
          <a:xfrm>
            <a:off x="7851998" y="2723144"/>
            <a:ext cx="3834950" cy="1465716"/>
          </a:xfrm>
          <a:prstGeom prst="rect">
            <a:avLst/>
          </a:prstGeom>
          <a:noFill/>
          <a:ln/>
        </p:spPr>
        <p:txBody>
          <a:bodyPr vert="horz" wrap="square" lIns="91440" tIns="45720" rIns="91440" bIns="45720" rtlCol="0" anchor="t" anchorCtr="0">
            <a:noAutofit/>
          </a:bodyPr>
          <a:lstStyle/>
          <a:p>
            <a:pPr algn="l">
              <a:lnSpc>
                <a:spcPct val="140000"/>
              </a:lnSpc>
              <a:defRPr/>
            </a:pPr>
            <a:r>
              <a:rPr lang="en-US" sz="1500">
                <a:solidFill>
                  <a:schemeClr val="dk1">
                    <a:alpha val="100000"/>
                  </a:schemeClr>
                </a:solidFill>
                <a:latin typeface="Microsoft Yahei"/>
                <a:ea typeface="Microsoft Yahei"/>
                <a:cs typeface="Microsoft Yahei"/>
              </a:rPr>
              <a:t>使用C4D的几何体工具，创建一个球体，然后调整其大小和分段数。在材质球上创建材质，并调整颜色以匹配球形图案的颜色。将材质应用到球体的表面。</a:t>
            </a:r>
            <a:endParaRPr lang="en-US" sz="1100"/>
          </a:p>
        </p:txBody>
      </p:sp>
      <p:sp>
        <p:nvSpPr>
          <p:cNvPr id="6" name="AutoShape 6"/>
          <p:cNvSpPr/>
          <p:nvPr/>
        </p:nvSpPr>
        <p:spPr>
          <a:xfrm>
            <a:off x="7851998" y="2087040"/>
            <a:ext cx="3606165" cy="575781"/>
          </a:xfrm>
          <a:prstGeom prst="rect">
            <a:avLst/>
          </a:prstGeom>
          <a:noFill/>
          <a:ln/>
        </p:spPr>
        <p:txBody>
          <a:bodyPr vert="horz" wrap="square" lIns="91440" tIns="45720" rIns="91440" bIns="45720" rtlCol="0" anchor="b" anchorCtr="0">
            <a:normAutofit/>
          </a:bodyPr>
          <a:lstStyle/>
          <a:p>
            <a:pPr algn="l">
              <a:lnSpc>
                <a:spcPct val="120000"/>
              </a:lnSpc>
              <a:defRPr/>
            </a:pPr>
            <a:r>
              <a:rPr lang="en-US" sz="2400" b="1">
                <a:solidFill>
                  <a:schemeClr val="accent1">
                    <a:alpha val="100000"/>
                  </a:schemeClr>
                </a:solidFill>
                <a:latin typeface="Microsoft Yahei"/>
                <a:ea typeface="Microsoft Yahei"/>
                <a:cs typeface="Microsoft Yahei"/>
              </a:rPr>
              <a:t>制作球形图案</a:t>
            </a:r>
            <a:endParaRPr lang="en-US" sz="1100"/>
          </a:p>
        </p:txBody>
      </p:sp>
      <p:sp>
        <p:nvSpPr>
          <p:cNvPr id="7" name="AutoShape 7"/>
          <p:cNvSpPr/>
          <p:nvPr/>
        </p:nvSpPr>
        <p:spPr>
          <a:xfrm>
            <a:off x="7851998" y="4826443"/>
            <a:ext cx="3834950" cy="1451935"/>
          </a:xfrm>
          <a:prstGeom prst="rect">
            <a:avLst/>
          </a:prstGeom>
          <a:noFill/>
          <a:ln/>
        </p:spPr>
        <p:txBody>
          <a:bodyPr vert="horz" wrap="square" lIns="91440" tIns="45720" rIns="91440" bIns="45720" rtlCol="0" anchor="t" anchorCtr="0">
            <a:noAutofit/>
          </a:bodyPr>
          <a:lstStyle/>
          <a:p>
            <a:pPr algn="l">
              <a:lnSpc>
                <a:spcPct val="140000"/>
              </a:lnSpc>
              <a:defRPr/>
            </a:pPr>
            <a:r>
              <a:rPr lang="en-US" sz="1500">
                <a:solidFill>
                  <a:schemeClr val="dk1">
                    <a:alpha val="100000"/>
                  </a:schemeClr>
                </a:solidFill>
                <a:latin typeface="Microsoft Yahei"/>
                <a:ea typeface="Microsoft Yahei"/>
                <a:cs typeface="Microsoft Yahei"/>
              </a:rPr>
              <a:t>使用C4D的动画工具，创建动画并调整其参数，以模拟球形图案的旋转和抖动效果。可以添加多个动画层来组合不同的动态效果。</a:t>
            </a:r>
            <a:endParaRPr lang="en-US" sz="1100"/>
          </a:p>
        </p:txBody>
      </p:sp>
      <p:sp>
        <p:nvSpPr>
          <p:cNvPr id="8" name="AutoShape 8"/>
          <p:cNvSpPr/>
          <p:nvPr/>
        </p:nvSpPr>
        <p:spPr>
          <a:xfrm>
            <a:off x="7851998" y="4125420"/>
            <a:ext cx="3606329" cy="640699"/>
          </a:xfrm>
          <a:prstGeom prst="rect">
            <a:avLst/>
          </a:prstGeom>
          <a:noFill/>
          <a:ln/>
        </p:spPr>
        <p:txBody>
          <a:bodyPr vert="horz" wrap="square" lIns="91440" tIns="45720" rIns="91440" bIns="45720" rtlCol="0" anchor="b" anchorCtr="0">
            <a:noAutofit/>
          </a:bodyPr>
          <a:lstStyle/>
          <a:p>
            <a:pPr algn="l">
              <a:lnSpc>
                <a:spcPct val="120000"/>
              </a:lnSpc>
              <a:defRPr/>
            </a:pPr>
            <a:r>
              <a:rPr lang="en-US" sz="2400" b="1">
                <a:solidFill>
                  <a:schemeClr val="accent1">
                    <a:alpha val="100000"/>
                  </a:schemeClr>
                </a:solidFill>
                <a:latin typeface="Microsoft Yahei"/>
                <a:ea typeface="Microsoft Yahei"/>
                <a:cs typeface="Microsoft Yahei"/>
              </a:rPr>
              <a:t>添加动态效果</a:t>
            </a:r>
            <a:endParaRPr lang="en-US" sz="1100"/>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球形图案制作</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689593" y="1595455"/>
            <a:ext cx="6734175" cy="771853"/>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制作金属材质</a:t>
            </a:r>
          </a:p>
        </p:txBody>
      </p:sp>
      <p:sp>
        <p:nvSpPr>
          <p:cNvPr id="3" name="TextBox 3"/>
          <p:cNvSpPr txBox="1"/>
          <p:nvPr/>
        </p:nvSpPr>
        <p:spPr>
          <a:xfrm>
            <a:off x="689593" y="2246047"/>
            <a:ext cx="6810375" cy="1323975"/>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使用C4D的几何体工具，创建一个立方体，然后调整其大小和分段数。在材质球上创建材质，并调整颜色以匹配金属的颜色。将材质应用到立方体的表面。</a:t>
            </a:r>
          </a:p>
        </p:txBody>
      </p:sp>
      <p:sp>
        <p:nvSpPr>
          <p:cNvPr id="4" name="TextBox 4"/>
          <p:cNvSpPr txBox="1"/>
          <p:nvPr/>
        </p:nvSpPr>
        <p:spPr>
          <a:xfrm>
            <a:off x="689593" y="4139505"/>
            <a:ext cx="6734175" cy="759000"/>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添加动态效果</a:t>
            </a:r>
          </a:p>
        </p:txBody>
      </p:sp>
      <p:sp>
        <p:nvSpPr>
          <p:cNvPr id="5" name="TextBox 5"/>
          <p:cNvSpPr txBox="1"/>
          <p:nvPr/>
        </p:nvSpPr>
        <p:spPr>
          <a:xfrm>
            <a:off x="689593" y="4798345"/>
            <a:ext cx="6810375" cy="1323975"/>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使用C4D的动画工具，创建动画并调整其参数，以模拟金属材质的旋转和抖动效果。可以添加多个动画层来组合不同的动态效果。</a:t>
            </a:r>
          </a:p>
        </p:txBody>
      </p:sp>
      <p:cxnSp>
        <p:nvCxnSpPr>
          <p:cNvPr id="6" name="Connector 6"/>
          <p:cNvCxnSpPr/>
          <p:nvPr/>
        </p:nvCxnSpPr>
        <p:spPr>
          <a:xfrm>
            <a:off x="756268" y="6181746"/>
            <a:ext cx="7784538"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pic>
        <p:nvPicPr>
          <p:cNvPr id="7" name="Picture 7"/>
          <p:cNvPicPr>
            <a:picLocks noChangeAspect="1"/>
          </p:cNvPicPr>
          <p:nvPr/>
        </p:nvPicPr>
        <p:blipFill>
          <a:blip r:embed="rId3">
            <a:alphaModFix/>
          </a:blip>
          <a:srcRect/>
          <a:stretch>
            <a:fillRect/>
          </a:stretch>
        </p:blipFill>
        <p:spPr>
          <a:xfrm>
            <a:off x="7803289" y="1299241"/>
            <a:ext cx="3679824" cy="4906431"/>
          </a:xfrm>
          <a:prstGeom prst="rect">
            <a:avLst/>
          </a:prstGeom>
        </p:spPr>
      </p:pic>
      <p:cxnSp>
        <p:nvCxnSpPr>
          <p:cNvPr id="8" name="Connector 8"/>
          <p:cNvCxnSpPr/>
          <p:nvPr/>
        </p:nvCxnSpPr>
        <p:spPr>
          <a:xfrm>
            <a:off x="756268" y="3856089"/>
            <a:ext cx="7083417" cy="0"/>
          </a:xfrm>
          <a:prstGeom prst="line">
            <a:avLst/>
          </a:prstGeom>
          <a:ln w="14288">
            <a:solidFill>
              <a:schemeClr val="accent1"/>
            </a:solidFill>
            <a:prstDash val="dash"/>
            <a:headEnd type="none"/>
            <a:tailEnd type="none"/>
          </a:ln>
        </p:spPr>
        <p:style>
          <a:lnRef idx="0">
            <a:schemeClr val="accent1"/>
          </a:lnRef>
          <a:fillRef idx="1">
            <a:schemeClr val="accent1"/>
          </a:fillRef>
          <a:effectRef idx="0">
            <a:schemeClr val="accent1"/>
          </a:effectRef>
          <a:fontRef idx="minor">
            <a:schemeClr val="lt1"/>
          </a:fontRef>
        </p:style>
      </p:cxnSp>
      <p:sp>
        <p:nvSpPr>
          <p:cNvPr id="9" name="TextBox 9"/>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金属材质演绎</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04</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C4D材质基础与进阶</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19654" r="19654"/>
          <a:stretch>
            <a:fillRect/>
          </a:stretch>
        </p:blipFill>
        <p:spPr>
          <a:xfrm>
            <a:off x="623312" y="1743101"/>
            <a:ext cx="3394942" cy="1865457"/>
          </a:xfrm>
          <a:prstGeom prst="rect">
            <a:avLst/>
          </a:prstGeom>
        </p:spPr>
      </p:pic>
      <p:sp>
        <p:nvSpPr>
          <p:cNvPr id="3" name="AutoShape 3"/>
          <p:cNvSpPr/>
          <p:nvPr/>
        </p:nvSpPr>
        <p:spPr>
          <a:xfrm>
            <a:off x="623312" y="3209213"/>
            <a:ext cx="3394942" cy="2857500"/>
          </a:xfrm>
          <a:prstGeom prst="roundRect">
            <a:avLst>
              <a:gd name="adj" fmla="val 7195"/>
            </a:avLst>
          </a:prstGeom>
          <a:solidFill>
            <a:srgbClr val="FFFFFF">
              <a:alpha val="100000"/>
            </a:srgbClr>
          </a:solidFill>
          <a:ln/>
          <a:effectLst>
            <a:outerShdw blurRad="342900">
              <a:srgbClr val="000000">
                <a:alpha val="5000"/>
              </a:srgbClr>
            </a:outerShdw>
          </a:effectLst>
        </p:spPr>
      </p:sp>
      <p:pic>
        <p:nvPicPr>
          <p:cNvPr id="4" name="Picture 4"/>
          <p:cNvPicPr>
            <a:picLocks noChangeAspect="1"/>
          </p:cNvPicPr>
          <p:nvPr/>
        </p:nvPicPr>
        <p:blipFill>
          <a:blip r:embed="rId4"/>
          <a:srcRect l="15744" r="15744"/>
          <a:stretch>
            <a:fillRect/>
          </a:stretch>
        </p:blipFill>
        <p:spPr>
          <a:xfrm>
            <a:off x="8189230" y="1775853"/>
            <a:ext cx="3394942" cy="1865457"/>
          </a:xfrm>
          <a:prstGeom prst="rect">
            <a:avLst/>
          </a:prstGeom>
        </p:spPr>
      </p:pic>
      <p:sp>
        <p:nvSpPr>
          <p:cNvPr id="5" name="AutoShape 5"/>
          <p:cNvSpPr/>
          <p:nvPr/>
        </p:nvSpPr>
        <p:spPr>
          <a:xfrm>
            <a:off x="8189230" y="3209213"/>
            <a:ext cx="3394942" cy="2857500"/>
          </a:xfrm>
          <a:prstGeom prst="roundRect">
            <a:avLst>
              <a:gd name="adj" fmla="val 7195"/>
            </a:avLst>
          </a:prstGeom>
          <a:solidFill>
            <a:srgbClr val="FFFFFF">
              <a:alpha val="100000"/>
            </a:srgbClr>
          </a:solidFill>
          <a:ln/>
          <a:effectLst>
            <a:outerShdw blurRad="342900">
              <a:srgbClr val="000000">
                <a:alpha val="5000"/>
              </a:srgbClr>
            </a:outerShdw>
          </a:effectLst>
        </p:spPr>
      </p:sp>
      <p:sp>
        <p:nvSpPr>
          <p:cNvPr id="6" name="TextBox 6"/>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材质球窗口与着色器</a:t>
            </a:r>
          </a:p>
        </p:txBody>
      </p:sp>
      <p:sp>
        <p:nvSpPr>
          <p:cNvPr id="7" name="TextBox 7"/>
          <p:cNvSpPr txBox="1"/>
          <p:nvPr/>
        </p:nvSpPr>
        <p:spPr>
          <a:xfrm>
            <a:off x="729057" y="3453550"/>
            <a:ext cx="3183452" cy="559238"/>
          </a:xfrm>
          <a:prstGeom prst="rect">
            <a:avLst/>
          </a:prstGeom>
          <a:ln/>
        </p:spPr>
        <p:txBody>
          <a:bodyPr vert="horz" wrap="square" lIns="66008" tIns="33052" rIns="66008" bIns="33052" rtlCol="0" anchor="ctr" anchorCtr="0">
            <a:noAutofit/>
          </a:bodyPr>
          <a:lstStyle/>
          <a:p>
            <a:pPr algn="ctr">
              <a:lnSpc>
                <a:spcPct val="150000"/>
              </a:lnSpc>
            </a:pPr>
            <a:r>
              <a:rPr lang="en-US" sz="2400" b="1">
                <a:solidFill>
                  <a:srgbClr val="000000">
                    <a:alpha val="100000"/>
                  </a:srgbClr>
                </a:solidFill>
                <a:latin typeface="Microsoft Yahei"/>
                <a:ea typeface="Microsoft Yahei"/>
                <a:cs typeface="Microsoft Yahei"/>
              </a:rPr>
              <a:t>材质球窗口</a:t>
            </a:r>
          </a:p>
        </p:txBody>
      </p:sp>
      <p:sp>
        <p:nvSpPr>
          <p:cNvPr id="8" name="TextBox 8"/>
          <p:cNvSpPr txBox="1"/>
          <p:nvPr/>
        </p:nvSpPr>
        <p:spPr>
          <a:xfrm>
            <a:off x="811743" y="4164695"/>
            <a:ext cx="3018080" cy="1613061"/>
          </a:xfrm>
          <a:prstGeom prst="rect">
            <a:avLst/>
          </a:prstGeom>
          <a:ln/>
        </p:spPr>
        <p:txBody>
          <a:bodyPr vert="horz" wrap="square" lIns="66008" tIns="33052" rIns="66008" bIns="33052" rtlCol="0" anchor="t" anchorCtr="0">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在C4D中，材质球窗口是创建和编辑材质的地方。通过点击创建按钮，可以创建新的材质球，并在其中添加不同的着色器。</a:t>
            </a:r>
          </a:p>
        </p:txBody>
      </p:sp>
      <p:pic>
        <p:nvPicPr>
          <p:cNvPr id="9" name="Picture 9"/>
          <p:cNvPicPr>
            <a:picLocks noChangeAspect="1"/>
          </p:cNvPicPr>
          <p:nvPr/>
        </p:nvPicPr>
        <p:blipFill>
          <a:blip r:embed="rId5"/>
          <a:srcRect t="8779" b="8779"/>
          <a:stretch>
            <a:fillRect/>
          </a:stretch>
        </p:blipFill>
        <p:spPr>
          <a:xfrm>
            <a:off x="4405937" y="1779196"/>
            <a:ext cx="3394942" cy="1865457"/>
          </a:xfrm>
          <a:prstGeom prst="rect">
            <a:avLst/>
          </a:prstGeom>
        </p:spPr>
      </p:pic>
      <p:sp>
        <p:nvSpPr>
          <p:cNvPr id="10" name="AutoShape 10"/>
          <p:cNvSpPr/>
          <p:nvPr/>
        </p:nvSpPr>
        <p:spPr>
          <a:xfrm>
            <a:off x="4405937" y="3209213"/>
            <a:ext cx="3394942" cy="2857500"/>
          </a:xfrm>
          <a:prstGeom prst="roundRect">
            <a:avLst>
              <a:gd name="adj" fmla="val 7195"/>
            </a:avLst>
          </a:prstGeom>
          <a:solidFill>
            <a:srgbClr val="FFFFFF">
              <a:alpha val="100000"/>
            </a:srgbClr>
          </a:solidFill>
          <a:ln/>
          <a:effectLst>
            <a:outerShdw blurRad="342900">
              <a:srgbClr val="000000">
                <a:alpha val="5000"/>
              </a:srgbClr>
            </a:outerShdw>
          </a:effectLst>
        </p:spPr>
      </p:sp>
      <p:sp>
        <p:nvSpPr>
          <p:cNvPr id="11" name="TextBox 11"/>
          <p:cNvSpPr txBox="1"/>
          <p:nvPr/>
        </p:nvSpPr>
        <p:spPr>
          <a:xfrm>
            <a:off x="4511682" y="3453550"/>
            <a:ext cx="3183452" cy="559238"/>
          </a:xfrm>
          <a:prstGeom prst="rect">
            <a:avLst/>
          </a:prstGeom>
          <a:ln/>
        </p:spPr>
        <p:txBody>
          <a:bodyPr vert="horz" wrap="square" lIns="66008" tIns="33052" rIns="66008" bIns="33052" rtlCol="0" anchor="ctr" anchorCtr="0">
            <a:noAutofit/>
          </a:bodyPr>
          <a:lstStyle/>
          <a:p>
            <a:pPr algn="ctr">
              <a:lnSpc>
                <a:spcPct val="150000"/>
              </a:lnSpc>
            </a:pPr>
            <a:r>
              <a:rPr lang="en-US" sz="2400" b="1">
                <a:solidFill>
                  <a:srgbClr val="000000">
                    <a:alpha val="100000"/>
                  </a:srgbClr>
                </a:solidFill>
                <a:latin typeface="Microsoft Yahei"/>
                <a:ea typeface="Microsoft Yahei"/>
                <a:cs typeface="Microsoft Yahei"/>
              </a:rPr>
              <a:t>着色器</a:t>
            </a:r>
          </a:p>
        </p:txBody>
      </p:sp>
      <p:sp>
        <p:nvSpPr>
          <p:cNvPr id="12" name="TextBox 12"/>
          <p:cNvSpPr txBox="1"/>
          <p:nvPr/>
        </p:nvSpPr>
        <p:spPr>
          <a:xfrm>
            <a:off x="8294976" y="3453550"/>
            <a:ext cx="3183452" cy="559238"/>
          </a:xfrm>
          <a:prstGeom prst="rect">
            <a:avLst/>
          </a:prstGeom>
          <a:ln/>
        </p:spPr>
        <p:txBody>
          <a:bodyPr vert="horz" wrap="square" lIns="66008" tIns="33052" rIns="66008" bIns="33052" rtlCol="0" anchor="ctr" anchorCtr="0">
            <a:noAutofit/>
          </a:bodyPr>
          <a:lstStyle/>
          <a:p>
            <a:pPr algn="ctr">
              <a:lnSpc>
                <a:spcPct val="150000"/>
              </a:lnSpc>
            </a:pPr>
            <a:r>
              <a:rPr lang="en-US" sz="2400" b="1">
                <a:solidFill>
                  <a:srgbClr val="000000">
                    <a:alpha val="100000"/>
                  </a:srgbClr>
                </a:solidFill>
                <a:latin typeface="Microsoft Yahei"/>
                <a:ea typeface="Microsoft Yahei"/>
                <a:cs typeface="Microsoft Yahei"/>
              </a:rPr>
              <a:t>材质球与着色器关系</a:t>
            </a:r>
          </a:p>
        </p:txBody>
      </p:sp>
      <p:sp>
        <p:nvSpPr>
          <p:cNvPr id="13" name="TextBox 13"/>
          <p:cNvSpPr txBox="1"/>
          <p:nvPr/>
        </p:nvSpPr>
        <p:spPr>
          <a:xfrm>
            <a:off x="4594368" y="4164695"/>
            <a:ext cx="3018080" cy="1613061"/>
          </a:xfrm>
          <a:prstGeom prst="rect">
            <a:avLst/>
          </a:prstGeom>
          <a:ln/>
        </p:spPr>
        <p:txBody>
          <a:bodyPr vert="horz" wrap="square" lIns="66008" tIns="33052" rIns="66008" bIns="33052" rtlCol="0" anchor="t" anchorCtr="0">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着色器是用于描述物体表面外观的可重复使用的小工具。C4D提供了许多不同类型的着色器，如颜色、漫射、透明、反射等。</a:t>
            </a:r>
          </a:p>
        </p:txBody>
      </p:sp>
      <p:sp>
        <p:nvSpPr>
          <p:cNvPr id="14" name="TextBox 14"/>
          <p:cNvSpPr txBox="1"/>
          <p:nvPr/>
        </p:nvSpPr>
        <p:spPr>
          <a:xfrm>
            <a:off x="8377661" y="4164695"/>
            <a:ext cx="3018080" cy="1613061"/>
          </a:xfrm>
          <a:prstGeom prst="rect">
            <a:avLst/>
          </a:prstGeom>
          <a:ln/>
        </p:spPr>
        <p:txBody>
          <a:bodyPr vert="horz" wrap="square" lIns="66008" tIns="33052" rIns="66008" bIns="33052" rtlCol="0" anchor="t" anchorCtr="0">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材质球窗口中的每个材质球都可以与特定的着色器相关联。通过选择材质球并添加相应的着色器，可以创建出不同的材质效果。</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873355" y="1664304"/>
            <a:ext cx="638131" cy="638131"/>
          </a:xfrm>
          <a:prstGeom prst="ellipse">
            <a:avLst/>
          </a:prstGeom>
          <a:solidFill>
            <a:schemeClr val="accent1">
              <a:alpha val="20000"/>
            </a:schemeClr>
          </a:solidFill>
          <a:ln/>
        </p:spPr>
      </p:sp>
      <p:sp>
        <p:nvSpPr>
          <p:cNvPr id="3" name="AutoShape 3"/>
          <p:cNvSpPr/>
          <p:nvPr/>
        </p:nvSpPr>
        <p:spPr>
          <a:xfrm>
            <a:off x="4008100" y="1799048"/>
            <a:ext cx="368642" cy="368642"/>
          </a:xfrm>
          <a:prstGeom prst="ellipse">
            <a:avLst/>
          </a:prstGeom>
          <a:solidFill>
            <a:schemeClr val="accent1">
              <a:alpha val="100000"/>
            </a:schemeClr>
          </a:solidFill>
          <a:ln/>
        </p:spPr>
      </p:sp>
      <p:sp>
        <p:nvSpPr>
          <p:cNvPr id="4" name="TextBox 4"/>
          <p:cNvSpPr txBox="1"/>
          <p:nvPr/>
        </p:nvSpPr>
        <p:spPr>
          <a:xfrm>
            <a:off x="4636726" y="1463721"/>
            <a:ext cx="6886575" cy="765904"/>
          </a:xfrm>
          <a:prstGeom prst="rect">
            <a:avLst/>
          </a:prstGeom>
          <a:ln/>
        </p:spPr>
        <p:txBody>
          <a:bodyPr vert="horz" wrap="square" lIns="123825" tIns="123825" rIns="57150" bIns="123825" rtlCol="0" anchor="b" anchorCtr="0">
            <a:noAutofit/>
          </a:bodyPr>
          <a:lstStyle/>
          <a:p>
            <a:pPr>
              <a:lnSpc>
                <a:spcPct val="140000"/>
              </a:lnSpc>
            </a:pPr>
            <a:r>
              <a:rPr lang="en-US" sz="2400" b="1">
                <a:solidFill>
                  <a:schemeClr val="accent1">
                    <a:alpha val="100000"/>
                  </a:schemeClr>
                </a:solidFill>
                <a:latin typeface="Microsoft Yahei"/>
                <a:ea typeface="Microsoft Yahei"/>
                <a:cs typeface="Microsoft Yahei"/>
              </a:rPr>
              <a:t>颜色通道</a:t>
            </a:r>
          </a:p>
        </p:txBody>
      </p:sp>
      <p:sp>
        <p:nvSpPr>
          <p:cNvPr id="5" name="TextBox 5"/>
          <p:cNvSpPr txBox="1"/>
          <p:nvPr/>
        </p:nvSpPr>
        <p:spPr>
          <a:xfrm>
            <a:off x="4636726" y="2046214"/>
            <a:ext cx="6891292" cy="982033"/>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颜色通道是创建默认材质后自动勾选的一个通道，用于控制模型表面的颜色属性。可以通过给颜色通道添加不同的颜色贴图去控制模型各个部位的颜色。</a:t>
            </a:r>
          </a:p>
        </p:txBody>
      </p:sp>
      <p:pic>
        <p:nvPicPr>
          <p:cNvPr id="6" name="Picture 6"/>
          <p:cNvPicPr>
            <a:picLocks noChangeAspect="1"/>
          </p:cNvPicPr>
          <p:nvPr/>
        </p:nvPicPr>
        <p:blipFill>
          <a:blip r:embed="rId3">
            <a:alphaModFix/>
          </a:blip>
          <a:srcRect l="5518" r="5518"/>
          <a:stretch>
            <a:fillRect/>
          </a:stretch>
        </p:blipFill>
        <p:spPr>
          <a:xfrm>
            <a:off x="-1061158" y="1741145"/>
            <a:ext cx="4421505" cy="4421505"/>
          </a:xfrm>
          <a:prstGeom prst="ellipse">
            <a:avLst/>
          </a:prstGeom>
        </p:spPr>
      </p:pic>
      <p:sp>
        <p:nvSpPr>
          <p:cNvPr id="7" name="AutoShape 7"/>
          <p:cNvSpPr/>
          <p:nvPr/>
        </p:nvSpPr>
        <p:spPr>
          <a:xfrm>
            <a:off x="3873355" y="3384629"/>
            <a:ext cx="638131" cy="638131"/>
          </a:xfrm>
          <a:prstGeom prst="ellipse">
            <a:avLst/>
          </a:prstGeom>
          <a:solidFill>
            <a:schemeClr val="accent1">
              <a:alpha val="20000"/>
            </a:schemeClr>
          </a:solidFill>
          <a:ln/>
        </p:spPr>
      </p:sp>
      <p:sp>
        <p:nvSpPr>
          <p:cNvPr id="8" name="AutoShape 8"/>
          <p:cNvSpPr/>
          <p:nvPr/>
        </p:nvSpPr>
        <p:spPr>
          <a:xfrm>
            <a:off x="4008100" y="3519373"/>
            <a:ext cx="368642" cy="368642"/>
          </a:xfrm>
          <a:prstGeom prst="ellipse">
            <a:avLst/>
          </a:prstGeom>
          <a:solidFill>
            <a:schemeClr val="accent1">
              <a:alpha val="100000"/>
            </a:schemeClr>
          </a:solidFill>
          <a:ln/>
        </p:spPr>
      </p:sp>
      <p:sp>
        <p:nvSpPr>
          <p:cNvPr id="9" name="TextBox 9"/>
          <p:cNvSpPr txBox="1"/>
          <p:nvPr/>
        </p:nvSpPr>
        <p:spPr>
          <a:xfrm>
            <a:off x="4636726" y="3182098"/>
            <a:ext cx="6886575" cy="769800"/>
          </a:xfrm>
          <a:prstGeom prst="rect">
            <a:avLst/>
          </a:prstGeom>
          <a:ln/>
        </p:spPr>
        <p:txBody>
          <a:bodyPr vert="horz" wrap="square" lIns="123825" tIns="123825" rIns="57150" bIns="123825" rtlCol="0" anchor="b" anchorCtr="0">
            <a:noAutofit/>
          </a:bodyPr>
          <a:lstStyle/>
          <a:p>
            <a:pPr>
              <a:lnSpc>
                <a:spcPct val="140000"/>
              </a:lnSpc>
            </a:pPr>
            <a:r>
              <a:rPr lang="en-US" sz="2400" b="1">
                <a:solidFill>
                  <a:schemeClr val="accent1">
                    <a:alpha val="100000"/>
                  </a:schemeClr>
                </a:solidFill>
                <a:latin typeface="Microsoft Yahei"/>
                <a:ea typeface="Microsoft Yahei"/>
                <a:cs typeface="Microsoft Yahei"/>
              </a:rPr>
              <a:t>漫射通道</a:t>
            </a:r>
          </a:p>
        </p:txBody>
      </p:sp>
      <p:sp>
        <p:nvSpPr>
          <p:cNvPr id="10" name="AutoShape 10"/>
          <p:cNvSpPr/>
          <p:nvPr/>
        </p:nvSpPr>
        <p:spPr>
          <a:xfrm>
            <a:off x="3873355" y="5104954"/>
            <a:ext cx="638131" cy="638131"/>
          </a:xfrm>
          <a:prstGeom prst="ellipse">
            <a:avLst/>
          </a:prstGeom>
          <a:solidFill>
            <a:schemeClr val="accent1">
              <a:alpha val="20000"/>
            </a:schemeClr>
          </a:solidFill>
          <a:ln/>
        </p:spPr>
      </p:sp>
      <p:sp>
        <p:nvSpPr>
          <p:cNvPr id="11" name="AutoShape 11"/>
          <p:cNvSpPr/>
          <p:nvPr/>
        </p:nvSpPr>
        <p:spPr>
          <a:xfrm>
            <a:off x="4008100" y="5239698"/>
            <a:ext cx="368642" cy="368642"/>
          </a:xfrm>
          <a:prstGeom prst="ellipse">
            <a:avLst/>
          </a:prstGeom>
          <a:solidFill>
            <a:schemeClr val="accent1">
              <a:alpha val="100000"/>
            </a:schemeClr>
          </a:solidFill>
          <a:ln/>
        </p:spPr>
      </p:sp>
      <p:sp>
        <p:nvSpPr>
          <p:cNvPr id="12" name="TextBox 12"/>
          <p:cNvSpPr txBox="1"/>
          <p:nvPr/>
        </p:nvSpPr>
        <p:spPr>
          <a:xfrm>
            <a:off x="4636726" y="4920230"/>
            <a:ext cx="6886575" cy="734184"/>
          </a:xfrm>
          <a:prstGeom prst="rect">
            <a:avLst/>
          </a:prstGeom>
          <a:ln/>
        </p:spPr>
        <p:txBody>
          <a:bodyPr vert="horz" wrap="square" lIns="123825" tIns="123825" rIns="57150" bIns="123825" rtlCol="0" anchor="b" anchorCtr="0">
            <a:noAutofit/>
          </a:bodyPr>
          <a:lstStyle/>
          <a:p>
            <a:pPr>
              <a:lnSpc>
                <a:spcPct val="140000"/>
              </a:lnSpc>
            </a:pPr>
            <a:r>
              <a:rPr lang="en-US" sz="2400" b="1">
                <a:solidFill>
                  <a:schemeClr val="accent1">
                    <a:alpha val="100000"/>
                  </a:schemeClr>
                </a:solidFill>
                <a:latin typeface="Microsoft Yahei"/>
                <a:ea typeface="Microsoft Yahei"/>
                <a:cs typeface="Microsoft Yahei"/>
              </a:rPr>
              <a:t>颜色与漫射关系</a:t>
            </a:r>
          </a:p>
        </p:txBody>
      </p:sp>
      <p:sp>
        <p:nvSpPr>
          <p:cNvPr id="13" name="TextBox 13"/>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颜色与漫射通道</a:t>
            </a:r>
          </a:p>
        </p:txBody>
      </p:sp>
      <p:sp>
        <p:nvSpPr>
          <p:cNvPr id="14" name="TextBox 14"/>
          <p:cNvSpPr txBox="1"/>
          <p:nvPr/>
        </p:nvSpPr>
        <p:spPr>
          <a:xfrm>
            <a:off x="4636726" y="3789081"/>
            <a:ext cx="6891292" cy="982033"/>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漫射通道用来描述了一个模型的某个部位比较亮或者比较暗。它描述了光线在物体表面的分布方式，通过添加漫射贴图可以控制光线在物体表面的分布。</a:t>
            </a:r>
          </a:p>
        </p:txBody>
      </p:sp>
      <p:sp>
        <p:nvSpPr>
          <p:cNvPr id="15" name="TextBox 15"/>
          <p:cNvSpPr txBox="1"/>
          <p:nvPr/>
        </p:nvSpPr>
        <p:spPr>
          <a:xfrm>
            <a:off x="4636726" y="5471644"/>
            <a:ext cx="6891292" cy="982033"/>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颜色通道和漫射通道是密切相关的。在调节材质时，通常需要根据颜色通道来调节漫射通道，以达到所需的颜色效果。</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0" y="0"/>
            <a:ext cx="12192000" cy="6858000"/>
          </a:xfrm>
          <a:prstGeom prst="rect">
            <a:avLst/>
          </a:prstGeom>
        </p:spPr>
      </p:pic>
      <p:sp>
        <p:nvSpPr>
          <p:cNvPr id="3" name="TextBox 3"/>
          <p:cNvSpPr txBox="1"/>
          <p:nvPr/>
        </p:nvSpPr>
        <p:spPr>
          <a:xfrm>
            <a:off x="1054688" y="320885"/>
            <a:ext cx="1764635" cy="977265"/>
          </a:xfrm>
          <a:prstGeom prst="rect">
            <a:avLst/>
          </a:prstGeom>
          <a:ln/>
        </p:spPr>
        <p:txBody>
          <a:bodyPr vert="horz" wrap="square" lIns="91440" tIns="45720" rIns="91440" bIns="45720" rtlCol="0" anchor="ctr" anchorCtr="0">
            <a:normAutofit/>
          </a:bodyPr>
          <a:lstStyle/>
          <a:p>
            <a:pPr algn="ctr">
              <a:lnSpc>
                <a:spcPct val="100000"/>
              </a:lnSpc>
              <a:spcBef>
                <a:spcPts val="375"/>
              </a:spcBef>
            </a:pPr>
            <a:r>
              <a:rPr lang="en-US" sz="5400" b="1">
                <a:solidFill>
                  <a:srgbClr val="B3CEFF">
                    <a:alpha val="100000"/>
                  </a:srgbClr>
                </a:solidFill>
                <a:latin typeface="Microsoft Yahei"/>
                <a:ea typeface="Microsoft Yahei"/>
                <a:cs typeface="Microsoft Yahei"/>
              </a:rPr>
              <a:t>目录</a:t>
            </a:r>
          </a:p>
        </p:txBody>
      </p:sp>
      <p:sp>
        <p:nvSpPr>
          <p:cNvPr id="4" name="TextBox 4"/>
          <p:cNvSpPr txBox="1"/>
          <p:nvPr/>
        </p:nvSpPr>
        <p:spPr>
          <a:xfrm>
            <a:off x="379112" y="1355700"/>
            <a:ext cx="3115787" cy="766889"/>
          </a:xfrm>
          <a:prstGeom prst="rect">
            <a:avLst/>
          </a:prstGeom>
          <a:ln/>
        </p:spPr>
        <p:txBody>
          <a:bodyPr vert="horz" wrap="square" lIns="114300" tIns="57150" rIns="114300" bIns="57150" rtlCol="0" anchor="ctr" anchorCtr="0">
            <a:normAutofit/>
          </a:bodyPr>
          <a:lstStyle/>
          <a:p>
            <a:pPr algn="ctr">
              <a:lnSpc>
                <a:spcPct val="120000"/>
              </a:lnSpc>
            </a:pPr>
            <a:r>
              <a:rPr lang="en-US" sz="2700">
                <a:solidFill>
                  <a:srgbClr val="FFFFFF">
                    <a:alpha val="18824"/>
                    <a:alpha val="19000"/>
                  </a:srgbClr>
                </a:solidFill>
                <a:latin typeface="Microsoft Yahei"/>
                <a:ea typeface="Microsoft Yahei"/>
                <a:cs typeface="Microsoft Yahei"/>
              </a:rPr>
              <a:t>CATALOGUE</a:t>
            </a:r>
          </a:p>
        </p:txBody>
      </p:sp>
      <p:sp>
        <p:nvSpPr>
          <p:cNvPr id="5" name="TextBox 5"/>
          <p:cNvSpPr txBox="1"/>
          <p:nvPr/>
        </p:nvSpPr>
        <p:spPr>
          <a:xfrm>
            <a:off x="3698448" y="809517"/>
            <a:ext cx="7607864" cy="5206574"/>
          </a:xfrm>
          <a:prstGeom prst="rect">
            <a:avLst/>
          </a:prstGeom>
          <a:ln/>
        </p:spPr>
        <p:txBody>
          <a:bodyPr vert="horz" wrap="square" lIns="91440" tIns="45720" rIns="91440" bIns="45720" rtlCol="0" anchor="ctr" anchorCtr="0">
            <a:noAutofit/>
          </a:bodyPr>
          <a:lstStyle/>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引言</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扭曲与样条约束</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C4D技巧模型案例</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C4D材质基础与进阶</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编辑与光照</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C4D渲染器与话筒建模</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C4D渲染（二）与商业实战案例</a:t>
            </a:r>
          </a:p>
          <a:p>
            <a:pPr marL="203200" lvl="0" indent="-203200" algn="l">
              <a:lnSpc>
                <a:spcPct val="150000"/>
              </a:lnSpc>
              <a:spcBef>
                <a:spcPts val="375"/>
              </a:spcBef>
              <a:buFont typeface="Arial"/>
              <a:buChar char="•"/>
            </a:pPr>
            <a:r>
              <a:rPr lang="en-US" sz="2400">
                <a:solidFill>
                  <a:srgbClr val="FFFFFF">
                    <a:alpha val="100000"/>
                  </a:srgbClr>
                </a:solidFill>
                <a:latin typeface="Microsoft Yahei"/>
                <a:ea typeface="Microsoft Yahei"/>
                <a:cs typeface="Microsoft Yahei"/>
              </a:rPr>
              <a:t>商业实战案例（二）与（三）</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5137" b="15137"/>
          <a:stretch>
            <a:fillRect/>
          </a:stretch>
        </p:blipFill>
        <p:spPr>
          <a:xfrm>
            <a:off x="4462463" y="2088071"/>
            <a:ext cx="3267075" cy="3267075"/>
          </a:xfrm>
          <a:prstGeom prst="ellipse">
            <a:avLst/>
          </a:prstGeom>
          <a:ln w="57150">
            <a:solidFill>
              <a:schemeClr val="accent1"/>
            </a:solidFill>
            <a:prstDash val="solid"/>
          </a:ln>
        </p:spPr>
      </p:pic>
      <p:sp>
        <p:nvSpPr>
          <p:cNvPr id="3" name="TextBox 3"/>
          <p:cNvSpPr txBox="1"/>
          <p:nvPr/>
        </p:nvSpPr>
        <p:spPr>
          <a:xfrm>
            <a:off x="539110" y="2972036"/>
            <a:ext cx="3314231" cy="647995"/>
          </a:xfrm>
          <a:prstGeom prst="rect">
            <a:avLst/>
          </a:prstGeom>
          <a:ln/>
        </p:spPr>
        <p:txBody>
          <a:bodyPr vert="horz" wrap="square" lIns="114300" tIns="57150" rIns="114300" bIns="57150" rtlCol="0" anchor="ctr" anchorCtr="0">
            <a:noAutofit/>
          </a:bodyPr>
          <a:lstStyle/>
          <a:p>
            <a:pPr algn="r">
              <a:lnSpc>
                <a:spcPct val="120000"/>
              </a:lnSpc>
            </a:pPr>
            <a:r>
              <a:rPr lang="en-US" sz="2400" b="1">
                <a:solidFill>
                  <a:schemeClr val="accent1">
                    <a:alpha val="100000"/>
                  </a:schemeClr>
                </a:solidFill>
                <a:latin typeface="Microsoft Yahei"/>
                <a:ea typeface="Microsoft Yahei"/>
                <a:cs typeface="Microsoft Yahei"/>
              </a:rPr>
              <a:t>透明通道</a:t>
            </a:r>
          </a:p>
        </p:txBody>
      </p:sp>
      <p:sp>
        <p:nvSpPr>
          <p:cNvPr id="4" name="TextBox 4"/>
          <p:cNvSpPr txBox="1"/>
          <p:nvPr/>
        </p:nvSpPr>
        <p:spPr>
          <a:xfrm>
            <a:off x="8059848" y="1716027"/>
            <a:ext cx="3314231" cy="1580007"/>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反射通道用于控制光线在物体表面的反射效果。通过添加反射贴图可以控制物体表面的反射程度。</a:t>
            </a:r>
          </a:p>
        </p:txBody>
      </p:sp>
      <p:sp>
        <p:nvSpPr>
          <p:cNvPr id="5" name="TextBox 5"/>
          <p:cNvSpPr txBox="1"/>
          <p:nvPr/>
        </p:nvSpPr>
        <p:spPr>
          <a:xfrm>
            <a:off x="8059848" y="1097369"/>
            <a:ext cx="3314231" cy="622955"/>
          </a:xfrm>
          <a:prstGeom prst="rect">
            <a:avLst/>
          </a:prstGeom>
          <a:ln/>
        </p:spPr>
        <p:txBody>
          <a:bodyPr vert="horz" wrap="square" lIns="114300" tIns="57150" rIns="114300" bIns="57150" rtlCol="0" anchor="ctr" anchorCtr="0">
            <a:noAutofit/>
          </a:bodyPr>
          <a:lstStyle/>
          <a:p>
            <a:pPr>
              <a:lnSpc>
                <a:spcPct val="96000"/>
              </a:lnSpc>
            </a:pPr>
            <a:r>
              <a:rPr lang="en-US" sz="2400" b="1">
                <a:solidFill>
                  <a:schemeClr val="accent1">
                    <a:alpha val="100000"/>
                  </a:schemeClr>
                </a:solidFill>
                <a:latin typeface="Microsoft Yahei"/>
                <a:ea typeface="Microsoft Yahei"/>
                <a:cs typeface="Microsoft Yahei"/>
              </a:rPr>
              <a:t>反射通道</a:t>
            </a:r>
          </a:p>
        </p:txBody>
      </p:sp>
      <p:sp>
        <p:nvSpPr>
          <p:cNvPr id="6" name="TextBox 6"/>
          <p:cNvSpPr txBox="1"/>
          <p:nvPr/>
        </p:nvSpPr>
        <p:spPr>
          <a:xfrm>
            <a:off x="8059848" y="4019931"/>
            <a:ext cx="3314231" cy="547835"/>
          </a:xfrm>
          <a:prstGeom prst="rect">
            <a:avLst/>
          </a:prstGeom>
          <a:ln/>
        </p:spPr>
        <p:txBody>
          <a:bodyPr vert="horz" wrap="square" lIns="114300" tIns="57150" rIns="114300" bIns="5715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透明与反射关系</a:t>
            </a:r>
          </a:p>
        </p:txBody>
      </p:sp>
      <p:sp>
        <p:nvSpPr>
          <p:cNvPr id="7" name="TextBox 7"/>
          <p:cNvSpPr txBox="1"/>
          <p:nvPr/>
        </p:nvSpPr>
        <p:spPr>
          <a:xfrm>
            <a:off x="8059848" y="4565142"/>
            <a:ext cx="3314231" cy="1580007"/>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透明度和反射度是物体表面的两个重要属性。在调节材质时，通常需要根据透明通道来调节反射通道，以达到所需的透明度效果。</a:t>
            </a:r>
          </a:p>
        </p:txBody>
      </p:sp>
      <p:sp>
        <p:nvSpPr>
          <p:cNvPr id="8" name="TextBox 8"/>
          <p:cNvSpPr txBox="1"/>
          <p:nvPr/>
        </p:nvSpPr>
        <p:spPr>
          <a:xfrm>
            <a:off x="539110" y="3620031"/>
            <a:ext cx="3314231" cy="1580007"/>
          </a:xfrm>
          <a:prstGeom prst="rect">
            <a:avLst/>
          </a:prstGeom>
          <a:ln/>
        </p:spPr>
        <p:txBody>
          <a:bodyPr vert="horz" wrap="square" lIns="114300" tIns="57150" rIns="114300" bIns="57150" rtlCol="0" anchor="t" anchorCtr="0">
            <a:noAutofit/>
          </a:bodyPr>
          <a:lstStyle/>
          <a:p>
            <a:pPr algn="r">
              <a:lnSpc>
                <a:spcPct val="140000"/>
              </a:lnSpc>
            </a:pPr>
            <a:r>
              <a:rPr lang="en-US" sz="1500">
                <a:solidFill>
                  <a:schemeClr val="dk1">
                    <a:alpha val="100000"/>
                  </a:schemeClr>
                </a:solidFill>
                <a:latin typeface="Microsoft Yahei"/>
                <a:ea typeface="Microsoft Yahei"/>
                <a:cs typeface="Microsoft Yahei"/>
              </a:rPr>
              <a:t>透明通道用于控制物体的透明度。当需要物体有一些透明的时候，例如玻璃、液体等等，则需要勾选透明通道。</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透明与反射通道</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685901" y="1362476"/>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环境通道</a:t>
            </a:r>
          </a:p>
        </p:txBody>
      </p:sp>
      <p:sp>
        <p:nvSpPr>
          <p:cNvPr id="3" name="TextBox 3"/>
          <p:cNvSpPr txBox="1"/>
          <p:nvPr/>
        </p:nvSpPr>
        <p:spPr>
          <a:xfrm>
            <a:off x="1685901" y="2024509"/>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环境通道可以使模型受到一个贴图的影响，而不让贴图影响到其他不希望影响的物体。它通常用于控制场景的环境光照明和颜色。</a:t>
            </a:r>
          </a:p>
        </p:txBody>
      </p:sp>
      <p:sp>
        <p:nvSpPr>
          <p:cNvPr id="4" name="TextBox 4"/>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环境与烟雾通道</a:t>
            </a:r>
          </a:p>
        </p:txBody>
      </p:sp>
      <p:grpSp>
        <p:nvGrpSpPr>
          <p:cNvPr id="5" name="Group 5"/>
          <p:cNvGrpSpPr/>
          <p:nvPr/>
        </p:nvGrpSpPr>
        <p:grpSpPr>
          <a:xfrm>
            <a:off x="838598" y="1564792"/>
            <a:ext cx="353467" cy="353467"/>
            <a:chOff x="838598" y="1564792"/>
            <a:chExt cx="353467" cy="353467"/>
          </a:xfrm>
        </p:grpSpPr>
        <p:sp>
          <p:nvSpPr>
            <p:cNvPr id="6" name="AutoShape 6"/>
            <p:cNvSpPr/>
            <p:nvPr/>
          </p:nvSpPr>
          <p:spPr>
            <a:xfrm>
              <a:off x="920082" y="1646276"/>
              <a:ext cx="190500" cy="190500"/>
            </a:xfrm>
            <a:prstGeom prst="ellipse">
              <a:avLst/>
            </a:prstGeom>
            <a:solidFill>
              <a:schemeClr val="accent1">
                <a:alpha val="100000"/>
              </a:schemeClr>
            </a:solidFill>
            <a:ln/>
          </p:spPr>
        </p:sp>
        <p:sp>
          <p:nvSpPr>
            <p:cNvPr id="7" name="AutoShape 7"/>
            <p:cNvSpPr/>
            <p:nvPr/>
          </p:nvSpPr>
          <p:spPr>
            <a:xfrm>
              <a:off x="838598" y="1564792"/>
              <a:ext cx="353467" cy="353467"/>
            </a:xfrm>
            <a:prstGeom prst="ellipse">
              <a:avLst/>
            </a:prstGeom>
            <a:solidFill>
              <a:schemeClr val="accent1">
                <a:alpha val="16000"/>
              </a:schemeClr>
            </a:solidFill>
            <a:ln/>
          </p:spPr>
        </p:sp>
      </p:grpSp>
      <p:sp>
        <p:nvSpPr>
          <p:cNvPr id="8" name="TextBox 8"/>
          <p:cNvSpPr txBox="1"/>
          <p:nvPr/>
        </p:nvSpPr>
        <p:spPr>
          <a:xfrm>
            <a:off x="1685901" y="3189254"/>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烟雾通道</a:t>
            </a:r>
          </a:p>
        </p:txBody>
      </p:sp>
      <p:sp>
        <p:nvSpPr>
          <p:cNvPr id="9" name="TextBox 9"/>
          <p:cNvSpPr txBox="1"/>
          <p:nvPr/>
        </p:nvSpPr>
        <p:spPr>
          <a:xfrm>
            <a:off x="1685901" y="3851288"/>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烟雾通道比较简单，能将一个物体烟雾化，设置的距离越远，则烟雾越薄。它通常用于制作一些特殊效果，如烟雾、蒸汽等。</a:t>
            </a:r>
          </a:p>
        </p:txBody>
      </p:sp>
      <p:grpSp>
        <p:nvGrpSpPr>
          <p:cNvPr id="10" name="Group 10"/>
          <p:cNvGrpSpPr/>
          <p:nvPr/>
        </p:nvGrpSpPr>
        <p:grpSpPr>
          <a:xfrm>
            <a:off x="838598" y="3391571"/>
            <a:ext cx="353467" cy="353467"/>
            <a:chOff x="838598" y="3391571"/>
            <a:chExt cx="353467" cy="353467"/>
          </a:xfrm>
        </p:grpSpPr>
        <p:sp>
          <p:nvSpPr>
            <p:cNvPr id="11" name="AutoShape 11"/>
            <p:cNvSpPr/>
            <p:nvPr/>
          </p:nvSpPr>
          <p:spPr>
            <a:xfrm>
              <a:off x="920082" y="3473055"/>
              <a:ext cx="190500" cy="190500"/>
            </a:xfrm>
            <a:prstGeom prst="ellipse">
              <a:avLst/>
            </a:prstGeom>
            <a:solidFill>
              <a:schemeClr val="accent1">
                <a:alpha val="100000"/>
              </a:schemeClr>
            </a:solidFill>
            <a:ln/>
          </p:spPr>
        </p:sp>
        <p:sp>
          <p:nvSpPr>
            <p:cNvPr id="12" name="AutoShape 12"/>
            <p:cNvSpPr/>
            <p:nvPr/>
          </p:nvSpPr>
          <p:spPr>
            <a:xfrm>
              <a:off x="838598" y="3391571"/>
              <a:ext cx="353467" cy="353467"/>
            </a:xfrm>
            <a:prstGeom prst="ellipse">
              <a:avLst/>
            </a:prstGeom>
            <a:solidFill>
              <a:schemeClr val="accent1">
                <a:alpha val="16000"/>
              </a:schemeClr>
            </a:solidFill>
            <a:ln/>
          </p:spPr>
        </p:sp>
      </p:grpSp>
      <p:sp>
        <p:nvSpPr>
          <p:cNvPr id="13" name="TextBox 13"/>
          <p:cNvSpPr txBox="1"/>
          <p:nvPr/>
        </p:nvSpPr>
        <p:spPr>
          <a:xfrm>
            <a:off x="1685901" y="4975292"/>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环境与烟雾关系</a:t>
            </a:r>
          </a:p>
        </p:txBody>
      </p:sp>
      <p:sp>
        <p:nvSpPr>
          <p:cNvPr id="14" name="TextBox 14"/>
          <p:cNvSpPr txBox="1"/>
          <p:nvPr/>
        </p:nvSpPr>
        <p:spPr>
          <a:xfrm>
            <a:off x="1685901" y="5637325"/>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环境和烟雾是场景中的两个重要元素。在调节材质时，通常需要根据环境通道来调节烟雾通道，以达到所需的环境效果。</a:t>
            </a:r>
          </a:p>
        </p:txBody>
      </p:sp>
      <p:grpSp>
        <p:nvGrpSpPr>
          <p:cNvPr id="15" name="Group 15"/>
          <p:cNvGrpSpPr/>
          <p:nvPr/>
        </p:nvGrpSpPr>
        <p:grpSpPr>
          <a:xfrm>
            <a:off x="838598" y="5177608"/>
            <a:ext cx="353467" cy="353467"/>
            <a:chOff x="838598" y="5177608"/>
            <a:chExt cx="353467" cy="353467"/>
          </a:xfrm>
        </p:grpSpPr>
        <p:sp>
          <p:nvSpPr>
            <p:cNvPr id="16" name="AutoShape 16"/>
            <p:cNvSpPr/>
            <p:nvPr/>
          </p:nvSpPr>
          <p:spPr>
            <a:xfrm>
              <a:off x="920082" y="5259092"/>
              <a:ext cx="190500" cy="190500"/>
            </a:xfrm>
            <a:prstGeom prst="ellipse">
              <a:avLst/>
            </a:prstGeom>
            <a:solidFill>
              <a:schemeClr val="accent1">
                <a:alpha val="100000"/>
              </a:schemeClr>
            </a:solidFill>
            <a:ln/>
          </p:spPr>
        </p:sp>
        <p:sp>
          <p:nvSpPr>
            <p:cNvPr id="17" name="AutoShape 17"/>
            <p:cNvSpPr/>
            <p:nvPr/>
          </p:nvSpPr>
          <p:spPr>
            <a:xfrm>
              <a:off x="838598" y="5177608"/>
              <a:ext cx="353467" cy="353467"/>
            </a:xfrm>
            <a:prstGeom prst="ellipse">
              <a:avLst/>
            </a:prstGeom>
            <a:solidFill>
              <a:schemeClr val="accent1">
                <a:alpha val="16000"/>
              </a:schemeClr>
            </a:solidFill>
            <a:ln/>
          </p:spPr>
        </p:sp>
      </p:grpSp>
      <p:cxnSp>
        <p:nvCxnSpPr>
          <p:cNvPr id="18" name="Connector 18"/>
          <p:cNvCxnSpPr/>
          <p:nvPr/>
        </p:nvCxnSpPr>
        <p:spPr>
          <a:xfrm>
            <a:off x="1015332" y="1728028"/>
            <a:ext cx="0" cy="5214957"/>
          </a:xfrm>
          <a:prstGeom prst="line">
            <a:avLst/>
          </a:prstGeom>
          <a:ln w="1905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374316" y="3045252"/>
            <a:ext cx="9429750" cy="1656361"/>
          </a:xfrm>
          <a:prstGeom prst="roundRect">
            <a:avLst>
              <a:gd name="adj" fmla="val 16667"/>
            </a:avLst>
          </a:prstGeom>
          <a:gradFill>
            <a:gsLst>
              <a:gs pos="100000">
                <a:schemeClr val="lt2">
                  <a:alpha val="100000"/>
                </a:schemeClr>
              </a:gs>
              <a:gs pos="0">
                <a:schemeClr val="lt1">
                  <a:alpha val="100000"/>
                </a:schemeClr>
              </a:gs>
            </a:gsLst>
            <a:lin ang="0"/>
          </a:gradFill>
          <a:ln/>
        </p:spPr>
      </p:sp>
      <p:sp>
        <p:nvSpPr>
          <p:cNvPr id="3" name="AutoShape 3"/>
          <p:cNvSpPr/>
          <p:nvPr/>
        </p:nvSpPr>
        <p:spPr>
          <a:xfrm>
            <a:off x="1374316" y="4823279"/>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4" name="AutoShape 4"/>
          <p:cNvSpPr/>
          <p:nvPr/>
        </p:nvSpPr>
        <p:spPr>
          <a:xfrm>
            <a:off x="1374316" y="1267225"/>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5" name="AutoShape 5"/>
          <p:cNvSpPr/>
          <p:nvPr/>
        </p:nvSpPr>
        <p:spPr>
          <a:xfrm>
            <a:off x="987242" y="5246342"/>
            <a:ext cx="810236" cy="810236"/>
          </a:xfrm>
          <a:prstGeom prst="ellipse">
            <a:avLst/>
          </a:prstGeom>
          <a:solidFill>
            <a:schemeClr val="accent1">
              <a:alpha val="100000"/>
            </a:schemeClr>
          </a:solidFill>
          <a:ln/>
        </p:spPr>
      </p:sp>
      <p:sp>
        <p:nvSpPr>
          <p:cNvPr id="6" name="Freeform 6"/>
          <p:cNvSpPr/>
          <p:nvPr/>
        </p:nvSpPr>
        <p:spPr>
          <a:xfrm>
            <a:off x="1115389" y="5374489"/>
            <a:ext cx="553940" cy="553940"/>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a:ln/>
        </p:spPr>
      </p:sp>
      <p:sp>
        <p:nvSpPr>
          <p:cNvPr id="7" name="AutoShape 7"/>
          <p:cNvSpPr/>
          <p:nvPr/>
        </p:nvSpPr>
        <p:spPr>
          <a:xfrm>
            <a:off x="10373288" y="3468315"/>
            <a:ext cx="810236" cy="810236"/>
          </a:xfrm>
          <a:prstGeom prst="ellipse">
            <a:avLst/>
          </a:prstGeom>
          <a:solidFill>
            <a:schemeClr val="accent1">
              <a:alpha val="100000"/>
            </a:schemeClr>
          </a:solidFill>
          <a:ln/>
        </p:spPr>
      </p:sp>
      <p:sp>
        <p:nvSpPr>
          <p:cNvPr id="8" name="AutoShape 8"/>
          <p:cNvSpPr/>
          <p:nvPr/>
        </p:nvSpPr>
        <p:spPr>
          <a:xfrm>
            <a:off x="987242" y="1690288"/>
            <a:ext cx="810236" cy="810236"/>
          </a:xfrm>
          <a:prstGeom prst="ellipse">
            <a:avLst/>
          </a:prstGeom>
          <a:solidFill>
            <a:schemeClr val="accent1">
              <a:alpha val="100000"/>
            </a:schemeClr>
          </a:solidFill>
          <a:ln/>
        </p:spPr>
      </p:sp>
      <p:sp>
        <p:nvSpPr>
          <p:cNvPr id="9" name="Freeform 9"/>
          <p:cNvSpPr/>
          <p:nvPr/>
        </p:nvSpPr>
        <p:spPr>
          <a:xfrm>
            <a:off x="1171659" y="1892749"/>
            <a:ext cx="405314" cy="405314"/>
          </a:xfrm>
          <a:custGeom>
            <a:avLst/>
            <a:gdLst/>
            <a:ahLst/>
            <a:cxnLst/>
            <a:rect l="l" t="t" r="r" b="b"/>
            <a:pathLst>
              <a:path w="304800" h="304800">
                <a:moveTo>
                  <a:pt x="173841" y="122930"/>
                </a:moveTo>
                <a:cubicBezTo>
                  <a:pt x="179718" y="102937"/>
                  <a:pt x="177232" y="81020"/>
                  <a:pt x="166392" y="62665"/>
                </a:cubicBezTo>
                <a:cubicBezTo>
                  <a:pt x="166630" y="62998"/>
                  <a:pt x="62770" y="167697"/>
                  <a:pt x="62027" y="167040"/>
                </a:cubicBezTo>
                <a:cubicBezTo>
                  <a:pt x="80077" y="177698"/>
                  <a:pt x="101994" y="180699"/>
                  <a:pt x="121720" y="175193"/>
                </a:cubicBezTo>
                <a:cubicBezTo>
                  <a:pt x="121577" y="174689"/>
                  <a:pt x="173422" y="122853"/>
                  <a:pt x="173841" y="122930"/>
                </a:cubicBezTo>
                <a:close/>
                <a:moveTo>
                  <a:pt x="155315" y="45968"/>
                </a:moveTo>
                <a:cubicBezTo>
                  <a:pt x="141322" y="32175"/>
                  <a:pt x="121301" y="22822"/>
                  <a:pt x="100127" y="22822"/>
                </a:cubicBezTo>
                <a:cubicBezTo>
                  <a:pt x="57331" y="22822"/>
                  <a:pt x="22631" y="57607"/>
                  <a:pt x="22631" y="100508"/>
                </a:cubicBezTo>
                <a:cubicBezTo>
                  <a:pt x="22631" y="121444"/>
                  <a:pt x="32156" y="141713"/>
                  <a:pt x="45587" y="155686"/>
                </a:cubicBezTo>
                <a:cubicBezTo>
                  <a:pt x="45615" y="155686"/>
                  <a:pt x="154657" y="46863"/>
                  <a:pt x="155315" y="45968"/>
                </a:cubicBezTo>
                <a:close/>
                <a:moveTo>
                  <a:pt x="264909" y="252089"/>
                </a:moveTo>
                <a:cubicBezTo>
                  <a:pt x="264909" y="252089"/>
                  <a:pt x="267443" y="230200"/>
                  <a:pt x="261128" y="223885"/>
                </a:cubicBezTo>
                <a:cubicBezTo>
                  <a:pt x="260709" y="223466"/>
                  <a:pt x="188300" y="135065"/>
                  <a:pt x="188300" y="135065"/>
                </a:cubicBezTo>
                <a:lnTo>
                  <a:pt x="134417" y="188947"/>
                </a:lnTo>
                <a:lnTo>
                  <a:pt x="222818" y="262185"/>
                </a:lnTo>
                <a:cubicBezTo>
                  <a:pt x="228714" y="268919"/>
                  <a:pt x="251441" y="265557"/>
                  <a:pt x="251441" y="265557"/>
                </a:cubicBezTo>
                <a:lnTo>
                  <a:pt x="269538" y="281978"/>
                </a:lnTo>
                <a:lnTo>
                  <a:pt x="282169" y="269348"/>
                </a:lnTo>
                <a:lnTo>
                  <a:pt x="264909" y="252089"/>
                </a:lnTo>
                <a:close/>
              </a:path>
            </a:pathLst>
          </a:custGeom>
          <a:solidFill>
            <a:srgbClr val="FFFFFF">
              <a:alpha val="100000"/>
            </a:srgbClr>
          </a:solidFill>
          <a:ln/>
        </p:spPr>
      </p:sp>
      <p:sp>
        <p:nvSpPr>
          <p:cNvPr id="10" name="Freeform 10"/>
          <p:cNvSpPr/>
          <p:nvPr/>
        </p:nvSpPr>
        <p:spPr>
          <a:xfrm>
            <a:off x="10569897" y="3661311"/>
            <a:ext cx="424244" cy="424244"/>
          </a:xfrm>
          <a:custGeom>
            <a:avLst/>
            <a:gdLst/>
            <a:ahLst/>
            <a:cxnLst/>
            <a:rect l="l" t="t" r="r" b="b"/>
            <a:pathLst>
              <a:path w="304800" h="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FFFFF">
              <a:alpha val="100000"/>
            </a:srgbClr>
          </a:solidFill>
          <a:ln/>
        </p:spPr>
      </p:sp>
      <p:sp>
        <p:nvSpPr>
          <p:cNvPr id="11" name="TextBox 11"/>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凹凸与法线通道</a:t>
            </a:r>
          </a:p>
        </p:txBody>
      </p:sp>
      <p:sp>
        <p:nvSpPr>
          <p:cNvPr id="12" name="TextBox 12"/>
          <p:cNvSpPr txBox="1"/>
          <p:nvPr/>
        </p:nvSpPr>
        <p:spPr>
          <a:xfrm>
            <a:off x="1986545" y="1423391"/>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凹凸通道</a:t>
            </a:r>
          </a:p>
        </p:txBody>
      </p:sp>
      <p:sp>
        <p:nvSpPr>
          <p:cNvPr id="13" name="TextBox 13"/>
          <p:cNvSpPr txBox="1"/>
          <p:nvPr/>
        </p:nvSpPr>
        <p:spPr>
          <a:xfrm>
            <a:off x="1986545" y="1881734"/>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凹凸通道能够改变物体的凹凸感觉，通过灰度图去描述凹凸的程度。它通常用于制作一些特殊效果，如雕刻、石刻等。</a:t>
            </a:r>
          </a:p>
        </p:txBody>
      </p:sp>
      <p:sp>
        <p:nvSpPr>
          <p:cNvPr id="14" name="TextBox 14"/>
          <p:cNvSpPr txBox="1"/>
          <p:nvPr/>
        </p:nvSpPr>
        <p:spPr>
          <a:xfrm>
            <a:off x="1931680" y="3229780"/>
            <a:ext cx="8201025" cy="571500"/>
          </a:xfrm>
          <a:prstGeom prst="rect">
            <a:avLst/>
          </a:prstGeom>
          <a:ln/>
        </p:spPr>
        <p:txBody>
          <a:bodyPr vert="horz" wrap="square" lIns="114300" tIns="57150" rIns="114300" bIns="57150" rtlCol="0" anchor="ctr" anchorCtr="0">
            <a:noAutofit/>
          </a:bodyPr>
          <a:lstStyle/>
          <a:p>
            <a:pPr algn="r">
              <a:lnSpc>
                <a:spcPct val="120000"/>
              </a:lnSpc>
            </a:pPr>
            <a:r>
              <a:rPr lang="en-US" sz="2400" b="1">
                <a:solidFill>
                  <a:schemeClr val="accent1">
                    <a:alpha val="100000"/>
                  </a:schemeClr>
                </a:solidFill>
                <a:latin typeface="Microsoft Yahei"/>
                <a:ea typeface="Microsoft Yahei"/>
                <a:cs typeface="Microsoft Yahei"/>
              </a:rPr>
              <a:t>法线通道</a:t>
            </a:r>
          </a:p>
        </p:txBody>
      </p:sp>
      <p:sp>
        <p:nvSpPr>
          <p:cNvPr id="15" name="TextBox 15"/>
          <p:cNvSpPr txBox="1"/>
          <p:nvPr/>
        </p:nvSpPr>
        <p:spPr>
          <a:xfrm>
            <a:off x="1931680" y="3688123"/>
            <a:ext cx="8201025" cy="781050"/>
          </a:xfrm>
          <a:prstGeom prst="rect">
            <a:avLst/>
          </a:prstGeom>
          <a:ln/>
        </p:spPr>
        <p:txBody>
          <a:bodyPr vert="horz" wrap="square" lIns="114300" tIns="57150" rIns="114300" bIns="57150" rtlCol="0" anchor="t" anchorCtr="0">
            <a:noAutofit/>
          </a:bodyPr>
          <a:lstStyle/>
          <a:p>
            <a:pPr algn="r">
              <a:lnSpc>
                <a:spcPct val="140000"/>
              </a:lnSpc>
            </a:pPr>
            <a:r>
              <a:rPr lang="en-US" sz="1500">
                <a:solidFill>
                  <a:schemeClr val="dk1">
                    <a:alpha val="100000"/>
                  </a:schemeClr>
                </a:solidFill>
                <a:latin typeface="Microsoft Yahei"/>
                <a:ea typeface="Microsoft Yahei"/>
                <a:cs typeface="Microsoft Yahei"/>
              </a:rPr>
              <a:t>法线通道和凹凸通道差不多，同样不会改变物体的结构，但是不同于凹凸的是，法线是通过法线贴图去描述凹凸的程度。</a:t>
            </a:r>
          </a:p>
        </p:txBody>
      </p:sp>
      <p:sp>
        <p:nvSpPr>
          <p:cNvPr id="16" name="TextBox 16"/>
          <p:cNvSpPr txBox="1"/>
          <p:nvPr/>
        </p:nvSpPr>
        <p:spPr>
          <a:xfrm>
            <a:off x="1931680" y="4882435"/>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凹凸与法线关系</a:t>
            </a:r>
          </a:p>
        </p:txBody>
      </p:sp>
      <p:sp>
        <p:nvSpPr>
          <p:cNvPr id="17" name="TextBox 17"/>
          <p:cNvSpPr txBox="1"/>
          <p:nvPr/>
        </p:nvSpPr>
        <p:spPr>
          <a:xfrm>
            <a:off x="1931680" y="5340777"/>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凹凸和法线是两种常用的制作特殊效果的方法。在调节材质时，通常需要根据凹凸通道来调节法线通道，以达到所需的特殊效果。</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l="19769" r="19769"/>
          <a:stretch>
            <a:fillRect/>
          </a:stretch>
        </p:blipFill>
        <p:spPr>
          <a:xfrm>
            <a:off x="640619" y="1239230"/>
            <a:ext cx="3783578" cy="5044771"/>
          </a:xfrm>
          <a:prstGeom prst="rect">
            <a:avLst/>
          </a:prstGeom>
        </p:spPr>
      </p:pic>
      <p:sp>
        <p:nvSpPr>
          <p:cNvPr id="3" name="TextBox 3"/>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alpha与辉光通道</a:t>
            </a:r>
          </a:p>
        </p:txBody>
      </p:sp>
      <p:sp>
        <p:nvSpPr>
          <p:cNvPr id="4" name="AutoShape 4"/>
          <p:cNvSpPr/>
          <p:nvPr/>
        </p:nvSpPr>
        <p:spPr>
          <a:xfrm>
            <a:off x="4195024" y="4787018"/>
            <a:ext cx="701468" cy="550104"/>
          </a:xfrm>
          <a:prstGeom prst="rect">
            <a:avLst/>
          </a:prstGeom>
          <a:solidFill>
            <a:schemeClr val="accent1">
              <a:alpha val="100000"/>
            </a:schemeClr>
          </a:solidFill>
          <a:ln/>
        </p:spPr>
      </p:sp>
      <p:sp>
        <p:nvSpPr>
          <p:cNvPr id="5" name="AutoShape 5"/>
          <p:cNvSpPr/>
          <p:nvPr/>
        </p:nvSpPr>
        <p:spPr>
          <a:xfrm>
            <a:off x="4195024" y="3018088"/>
            <a:ext cx="701468" cy="550104"/>
          </a:xfrm>
          <a:prstGeom prst="rect">
            <a:avLst/>
          </a:prstGeom>
          <a:solidFill>
            <a:schemeClr val="accent1">
              <a:alpha val="100000"/>
            </a:schemeClr>
          </a:solidFill>
          <a:ln/>
        </p:spPr>
      </p:sp>
      <p:sp>
        <p:nvSpPr>
          <p:cNvPr id="6" name="AutoShape 6"/>
          <p:cNvSpPr/>
          <p:nvPr/>
        </p:nvSpPr>
        <p:spPr>
          <a:xfrm>
            <a:off x="4195024" y="1237957"/>
            <a:ext cx="701468" cy="550104"/>
          </a:xfrm>
          <a:prstGeom prst="rect">
            <a:avLst/>
          </a:prstGeom>
          <a:solidFill>
            <a:schemeClr val="accent1">
              <a:alpha val="100000"/>
            </a:schemeClr>
          </a:solidFill>
          <a:ln/>
        </p:spPr>
      </p:sp>
      <p:sp>
        <p:nvSpPr>
          <p:cNvPr id="7" name="TextBox 7"/>
          <p:cNvSpPr txBox="1"/>
          <p:nvPr/>
        </p:nvSpPr>
        <p:spPr>
          <a:xfrm>
            <a:off x="5259845" y="294547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辉光通道</a:t>
            </a:r>
          </a:p>
        </p:txBody>
      </p:sp>
      <p:sp>
        <p:nvSpPr>
          <p:cNvPr id="8" name="TextBox 8"/>
          <p:cNvSpPr txBox="1"/>
          <p:nvPr/>
        </p:nvSpPr>
        <p:spPr>
          <a:xfrm>
            <a:off x="5259845" y="3472246"/>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辉光通道可以使物体产生外发光的效果，做一些光效的时候可以用到。它通常用于制作一些特殊光效，如辉光、光环等。</a:t>
            </a:r>
          </a:p>
        </p:txBody>
      </p:sp>
      <p:sp>
        <p:nvSpPr>
          <p:cNvPr id="9" name="TextBox 9"/>
          <p:cNvSpPr txBox="1"/>
          <p:nvPr/>
        </p:nvSpPr>
        <p:spPr>
          <a:xfrm>
            <a:off x="5272199" y="471440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alpha与辉光关系</a:t>
            </a:r>
          </a:p>
        </p:txBody>
      </p:sp>
      <p:sp>
        <p:nvSpPr>
          <p:cNvPr id="10" name="TextBox 10"/>
          <p:cNvSpPr txBox="1"/>
          <p:nvPr/>
        </p:nvSpPr>
        <p:spPr>
          <a:xfrm>
            <a:off x="5272199" y="5252378"/>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alpha和辉光是两种常用的控制物体外观的方法。在调节材质时，通常需要根据alpha通道来调节辉光通道，以达到所需的光效效果。</a:t>
            </a:r>
          </a:p>
        </p:txBody>
      </p:sp>
      <p:sp>
        <p:nvSpPr>
          <p:cNvPr id="11" name="TextBox 11"/>
          <p:cNvSpPr txBox="1"/>
          <p:nvPr/>
        </p:nvSpPr>
        <p:spPr>
          <a:xfrm>
            <a:off x="5272221" y="1165346"/>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alpha通道</a:t>
            </a:r>
          </a:p>
        </p:txBody>
      </p:sp>
      <p:sp>
        <p:nvSpPr>
          <p:cNvPr id="12" name="TextBox 12"/>
          <p:cNvSpPr txBox="1"/>
          <p:nvPr/>
        </p:nvSpPr>
        <p:spPr>
          <a:xfrm>
            <a:off x="5272221" y="1692114"/>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alpha通道可以使物体一部分透明的通道，同样是使用灰度图。它通常用于控制物体的透明度，但是不同于透明通道的是，alpha通道不控制整个物体的透明度，而是控制物体的一部分。</a:t>
            </a:r>
          </a:p>
        </p:txBody>
      </p:sp>
      <p:sp>
        <p:nvSpPr>
          <p:cNvPr id="13" name="AutoShape 13"/>
          <p:cNvSpPr/>
          <p:nvPr/>
        </p:nvSpPr>
        <p:spPr>
          <a:xfrm>
            <a:off x="4629608" y="4787018"/>
            <a:ext cx="550104" cy="550104"/>
          </a:xfrm>
          <a:prstGeom prst="ellipse">
            <a:avLst/>
          </a:prstGeom>
          <a:solidFill>
            <a:schemeClr val="accent1">
              <a:alpha val="100000"/>
            </a:schemeClr>
          </a:solidFill>
          <a:ln/>
        </p:spPr>
      </p:sp>
      <p:sp>
        <p:nvSpPr>
          <p:cNvPr id="14" name="AutoShape 14"/>
          <p:cNvSpPr/>
          <p:nvPr/>
        </p:nvSpPr>
        <p:spPr>
          <a:xfrm>
            <a:off x="3911804" y="4787018"/>
            <a:ext cx="550104" cy="550104"/>
          </a:xfrm>
          <a:prstGeom prst="ellipse">
            <a:avLst/>
          </a:prstGeom>
          <a:solidFill>
            <a:schemeClr val="accent1">
              <a:alpha val="100000"/>
            </a:schemeClr>
          </a:solidFill>
          <a:ln/>
        </p:spPr>
      </p:sp>
      <p:sp>
        <p:nvSpPr>
          <p:cNvPr id="15" name="AutoShape 15"/>
          <p:cNvSpPr/>
          <p:nvPr/>
        </p:nvSpPr>
        <p:spPr>
          <a:xfrm>
            <a:off x="4629608" y="3018088"/>
            <a:ext cx="550104" cy="550104"/>
          </a:xfrm>
          <a:prstGeom prst="ellipse">
            <a:avLst/>
          </a:prstGeom>
          <a:solidFill>
            <a:schemeClr val="accent1">
              <a:alpha val="100000"/>
            </a:schemeClr>
          </a:solidFill>
          <a:ln/>
        </p:spPr>
      </p:sp>
      <p:sp>
        <p:nvSpPr>
          <p:cNvPr id="16" name="AutoShape 16"/>
          <p:cNvSpPr/>
          <p:nvPr/>
        </p:nvSpPr>
        <p:spPr>
          <a:xfrm>
            <a:off x="3911804" y="3018088"/>
            <a:ext cx="550104" cy="550104"/>
          </a:xfrm>
          <a:prstGeom prst="ellipse">
            <a:avLst/>
          </a:prstGeom>
          <a:solidFill>
            <a:schemeClr val="accent1">
              <a:alpha val="100000"/>
            </a:schemeClr>
          </a:solidFill>
          <a:ln/>
        </p:spPr>
      </p:sp>
      <p:sp>
        <p:nvSpPr>
          <p:cNvPr id="17" name="AutoShape 17"/>
          <p:cNvSpPr/>
          <p:nvPr/>
        </p:nvSpPr>
        <p:spPr>
          <a:xfrm>
            <a:off x="4629608" y="1237957"/>
            <a:ext cx="550104" cy="550104"/>
          </a:xfrm>
          <a:prstGeom prst="ellipse">
            <a:avLst/>
          </a:prstGeom>
          <a:solidFill>
            <a:schemeClr val="accent1">
              <a:alpha val="100000"/>
            </a:schemeClr>
          </a:solidFill>
          <a:ln/>
        </p:spPr>
      </p:sp>
      <p:sp>
        <p:nvSpPr>
          <p:cNvPr id="18" name="AutoShape 18"/>
          <p:cNvSpPr/>
          <p:nvPr/>
        </p:nvSpPr>
        <p:spPr>
          <a:xfrm>
            <a:off x="3911804" y="1237957"/>
            <a:ext cx="550104" cy="550104"/>
          </a:xfrm>
          <a:prstGeom prst="ellipse">
            <a:avLst/>
          </a:prstGeom>
          <a:solidFill>
            <a:schemeClr val="accent1">
              <a:alpha val="100000"/>
            </a:schemeClr>
          </a:solidFill>
          <a:ln/>
        </p:spPr>
      </p:sp>
      <p:sp>
        <p:nvSpPr>
          <p:cNvPr id="19" name="TextBox 19"/>
          <p:cNvSpPr txBox="1"/>
          <p:nvPr/>
        </p:nvSpPr>
        <p:spPr>
          <a:xfrm>
            <a:off x="4162763" y="482585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03</a:t>
            </a:r>
          </a:p>
        </p:txBody>
      </p:sp>
      <p:sp>
        <p:nvSpPr>
          <p:cNvPr id="20" name="TextBox 20"/>
          <p:cNvSpPr txBox="1"/>
          <p:nvPr/>
        </p:nvSpPr>
        <p:spPr>
          <a:xfrm>
            <a:off x="4162763" y="305692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02</a:t>
            </a:r>
          </a:p>
        </p:txBody>
      </p:sp>
      <p:sp>
        <p:nvSpPr>
          <p:cNvPr id="21" name="TextBox 21"/>
          <p:cNvSpPr txBox="1"/>
          <p:nvPr/>
        </p:nvSpPr>
        <p:spPr>
          <a:xfrm>
            <a:off x="4162763" y="1276789"/>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01</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l="12500" r="12500"/>
          <a:stretch>
            <a:fillRect/>
          </a:stretch>
        </p:blipFill>
        <p:spPr>
          <a:xfrm>
            <a:off x="615557" y="1293101"/>
            <a:ext cx="3938035" cy="5250714"/>
          </a:xfrm>
          <a:prstGeom prst="rect">
            <a:avLst/>
          </a:prstGeom>
        </p:spPr>
      </p:pic>
      <p:sp>
        <p:nvSpPr>
          <p:cNvPr id="3" name="AutoShape 3"/>
          <p:cNvSpPr/>
          <p:nvPr/>
        </p:nvSpPr>
        <p:spPr>
          <a:xfrm>
            <a:off x="4232060" y="1718638"/>
            <a:ext cx="7211308" cy="4522346"/>
          </a:xfrm>
          <a:prstGeom prst="roundRect">
            <a:avLst>
              <a:gd name="adj" fmla="val 4504"/>
            </a:avLst>
          </a:prstGeom>
          <a:solidFill>
            <a:srgbClr val="FFFFFF">
              <a:alpha val="100000"/>
            </a:srgbClr>
          </a:solidFill>
          <a:ln/>
          <a:effectLst>
            <a:outerShdw blurRad="381000">
              <a:srgbClr val="000000">
                <a:alpha val="7000"/>
              </a:srgbClr>
            </a:outerShdw>
          </a:effectLst>
        </p:spPr>
      </p:sp>
      <p:sp>
        <p:nvSpPr>
          <p:cNvPr id="4" name="TextBox 4"/>
          <p:cNvSpPr txBox="1"/>
          <p:nvPr/>
        </p:nvSpPr>
        <p:spPr>
          <a:xfrm>
            <a:off x="4599214" y="2711090"/>
            <a:ext cx="6477000" cy="1257743"/>
          </a:xfrm>
          <a:prstGeom prst="rect">
            <a:avLst/>
          </a:prstGeom>
          <a:ln/>
        </p:spPr>
        <p:txBody>
          <a:bodyPr vert="horz" wrap="square" lIns="123825" tIns="123825" rIns="57150" bIns="123825" rtlCol="0" anchor="t" anchorCtr="0">
            <a:noAutofit/>
          </a:bodyPr>
          <a:lstStyle/>
          <a:p>
            <a:pPr>
              <a:lnSpc>
                <a:spcPct val="140000"/>
              </a:lnSpc>
            </a:pPr>
            <a:r>
              <a:rPr lang="en-US" sz="1500">
                <a:solidFill>
                  <a:srgbClr val="000000">
                    <a:alpha val="100000"/>
                  </a:srgbClr>
                </a:solidFill>
                <a:latin typeface="Microsoft Yahei"/>
                <a:ea typeface="Microsoft Yahei"/>
                <a:cs typeface="Microsoft Yahei"/>
              </a:rPr>
              <a:t>置换通道是一个特殊的材质通道，它可以使物体表面产生真实的形变，而不是让物体去模拟表面的凹凸。它通常用于制作一些特殊效果的模型，如地形、建筑物等。</a:t>
            </a:r>
          </a:p>
        </p:txBody>
      </p:sp>
      <p:sp>
        <p:nvSpPr>
          <p:cNvPr id="5" name="TextBox 5"/>
          <p:cNvSpPr txBox="1"/>
          <p:nvPr/>
        </p:nvSpPr>
        <p:spPr>
          <a:xfrm>
            <a:off x="4599214" y="2143575"/>
            <a:ext cx="6477000" cy="645267"/>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置换通道</a:t>
            </a:r>
          </a:p>
        </p:txBody>
      </p:sp>
      <p:sp>
        <p:nvSpPr>
          <p:cNvPr id="6" name="TextBox 6"/>
          <p:cNvSpPr txBox="1"/>
          <p:nvPr/>
        </p:nvSpPr>
        <p:spPr>
          <a:xfrm>
            <a:off x="4599214" y="4589063"/>
            <a:ext cx="6477000" cy="1271524"/>
          </a:xfrm>
          <a:prstGeom prst="rect">
            <a:avLst/>
          </a:prstGeom>
          <a:ln/>
        </p:spPr>
        <p:txBody>
          <a:bodyPr vert="horz" wrap="square" lIns="123825" tIns="123825" rIns="57150" bIns="123825" rtlCol="0" anchor="t" anchorCtr="0">
            <a:noAutofit/>
          </a:bodyPr>
          <a:lstStyle/>
          <a:p>
            <a:pPr>
              <a:lnSpc>
                <a:spcPct val="140000"/>
              </a:lnSpc>
            </a:pPr>
            <a:r>
              <a:rPr lang="en-US" sz="1500">
                <a:solidFill>
                  <a:srgbClr val="000000">
                    <a:alpha val="100000"/>
                  </a:srgbClr>
                </a:solidFill>
                <a:latin typeface="Microsoft Yahei"/>
                <a:ea typeface="Microsoft Yahei"/>
                <a:cs typeface="Microsoft Yahei"/>
              </a:rPr>
              <a:t>置换与其他通道没有直接的关系，但是它与其他通道的配合使用可以实现一些特殊的效果。例如，可以与凹凸和法线等通道配合使用来制作一些特殊效果的模型。</a:t>
            </a:r>
          </a:p>
        </p:txBody>
      </p:sp>
      <p:sp>
        <p:nvSpPr>
          <p:cNvPr id="7" name="TextBox 7"/>
          <p:cNvSpPr txBox="1"/>
          <p:nvPr/>
        </p:nvSpPr>
        <p:spPr>
          <a:xfrm>
            <a:off x="4599214" y="4153214"/>
            <a:ext cx="6477000" cy="645267"/>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置换与其他通道关系</a:t>
            </a:r>
          </a:p>
        </p:txBody>
      </p:sp>
      <p:sp>
        <p:nvSpPr>
          <p:cNvPr id="8" name="TextBox 8"/>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置换通道</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05</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编辑与光照</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50898" y="1700108"/>
            <a:ext cx="906737" cy="906737"/>
          </a:xfrm>
          <a:prstGeom prst="ellipse">
            <a:avLst/>
          </a:prstGeom>
          <a:noFill/>
          <a:ln w="19050">
            <a:solidFill>
              <a:schemeClr val="accent1">
                <a:alpha val="100000"/>
              </a:schemeClr>
            </a:solidFill>
            <a:prstDash val="solid"/>
          </a:ln>
        </p:spPr>
      </p:sp>
      <p:sp>
        <p:nvSpPr>
          <p:cNvPr id="3" name="TextBox 3"/>
          <p:cNvSpPr txBox="1"/>
          <p:nvPr/>
        </p:nvSpPr>
        <p:spPr>
          <a:xfrm>
            <a:off x="1008841" y="2806248"/>
            <a:ext cx="2990850" cy="685800"/>
          </a:xfrm>
          <a:prstGeom prst="rect">
            <a:avLst/>
          </a:prstGeom>
          <a:ln/>
        </p:spPr>
        <p:txBody>
          <a:bodyPr vert="horz" wrap="square" lIns="123825" tIns="123825" rIns="57150" bIns="123825" rtlCol="0" anchor="ctr" anchorCtr="0">
            <a:noAutofit/>
          </a:bodyPr>
          <a:lstStyle/>
          <a:p>
            <a:pPr algn="ctr">
              <a:lnSpc>
                <a:spcPct val="120000"/>
              </a:lnSpc>
            </a:pPr>
            <a:r>
              <a:rPr lang="en-US" sz="2400" b="1">
                <a:solidFill>
                  <a:schemeClr val="accent1">
                    <a:alpha val="100000"/>
                  </a:schemeClr>
                </a:solidFill>
                <a:latin typeface="Microsoft Yahei"/>
                <a:ea typeface="Microsoft Yahei"/>
                <a:cs typeface="Microsoft Yahei"/>
              </a:rPr>
              <a:t>颜色通道</a:t>
            </a:r>
          </a:p>
        </p:txBody>
      </p:sp>
      <p:sp>
        <p:nvSpPr>
          <p:cNvPr id="4" name="TextBox 4"/>
          <p:cNvSpPr txBox="1"/>
          <p:nvPr/>
        </p:nvSpPr>
        <p:spPr>
          <a:xfrm>
            <a:off x="1008841" y="3502453"/>
            <a:ext cx="2990850" cy="2752725"/>
          </a:xfrm>
          <a:prstGeom prst="rect">
            <a:avLst/>
          </a:prstGeom>
          <a:ln/>
        </p:spPr>
        <p:txBody>
          <a:bodyPr vert="horz" wrap="square" lIns="123825" tIns="123825" rIns="57150" bIns="123825" rtlCol="0" anchor="t" anchorCtr="0">
            <a:noAutofit/>
          </a:bodyPr>
          <a:lstStyle/>
          <a:p>
            <a:pPr algn="ctr">
              <a:lnSpc>
                <a:spcPct val="140000"/>
              </a:lnSpc>
            </a:pPr>
            <a:r>
              <a:rPr lang="en-US" sz="1500">
                <a:solidFill>
                  <a:schemeClr val="dk1">
                    <a:alpha val="100000"/>
                  </a:schemeClr>
                </a:solidFill>
                <a:latin typeface="Microsoft Yahei"/>
                <a:ea typeface="Microsoft Yahei"/>
                <a:cs typeface="Microsoft Yahei"/>
              </a:rPr>
              <a:t>通过给颜色通道添加不同的颜色贴图，可以控制模型各个部位的颜色。例如，我们可以使用一张彩色图片作为颜色贴图，然后通过调整贴图的强度和颜色平衡等参数，来控制模型的颜色。</a:t>
            </a:r>
          </a:p>
        </p:txBody>
      </p:sp>
      <p:sp>
        <p:nvSpPr>
          <p:cNvPr id="5" name="TextBox 5"/>
          <p:cNvSpPr txBox="1"/>
          <p:nvPr/>
        </p:nvSpPr>
        <p:spPr>
          <a:xfrm>
            <a:off x="4657799" y="2806248"/>
            <a:ext cx="2990850" cy="685800"/>
          </a:xfrm>
          <a:prstGeom prst="rect">
            <a:avLst/>
          </a:prstGeom>
          <a:ln/>
        </p:spPr>
        <p:txBody>
          <a:bodyPr vert="horz" wrap="square" lIns="123825" tIns="123825" rIns="57150" bIns="123825" rtlCol="0" anchor="ctr" anchorCtr="0">
            <a:noAutofit/>
          </a:bodyPr>
          <a:lstStyle/>
          <a:p>
            <a:pPr algn="ctr">
              <a:lnSpc>
                <a:spcPct val="120000"/>
              </a:lnSpc>
            </a:pPr>
            <a:r>
              <a:rPr lang="en-US" sz="2400" b="1">
                <a:solidFill>
                  <a:schemeClr val="accent1">
                    <a:alpha val="100000"/>
                  </a:schemeClr>
                </a:solidFill>
                <a:latin typeface="Microsoft Yahei"/>
                <a:ea typeface="Microsoft Yahei"/>
                <a:cs typeface="Microsoft Yahei"/>
              </a:rPr>
              <a:t>漫射通道</a:t>
            </a:r>
          </a:p>
        </p:txBody>
      </p:sp>
      <p:sp>
        <p:nvSpPr>
          <p:cNvPr id="6" name="TextBox 6"/>
          <p:cNvSpPr txBox="1"/>
          <p:nvPr/>
        </p:nvSpPr>
        <p:spPr>
          <a:xfrm>
            <a:off x="4630237" y="3502453"/>
            <a:ext cx="2990850" cy="2752725"/>
          </a:xfrm>
          <a:prstGeom prst="rect">
            <a:avLst/>
          </a:prstGeom>
          <a:ln/>
        </p:spPr>
        <p:txBody>
          <a:bodyPr vert="horz" wrap="square" lIns="123825" tIns="123825" rIns="57150" bIns="123825" rtlCol="0" anchor="t" anchorCtr="0">
            <a:noAutofit/>
          </a:bodyPr>
          <a:lstStyle/>
          <a:p>
            <a:pPr algn="ctr">
              <a:lnSpc>
                <a:spcPct val="140000"/>
              </a:lnSpc>
            </a:pPr>
            <a:r>
              <a:rPr lang="en-US" sz="1500">
                <a:solidFill>
                  <a:schemeClr val="dk1">
                    <a:alpha val="100000"/>
                  </a:schemeClr>
                </a:solidFill>
                <a:latin typeface="Microsoft Yahei"/>
                <a:ea typeface="Microsoft Yahei"/>
                <a:cs typeface="Microsoft Yahei"/>
              </a:rPr>
              <a:t>漫射通道用来描述了一个模型的某个部位比较亮或者比较暗。我们可以通过给漫射通道添加不同的灰度图来控制模型各个部位的亮度。</a:t>
            </a:r>
          </a:p>
        </p:txBody>
      </p:sp>
      <p:sp>
        <p:nvSpPr>
          <p:cNvPr id="7" name="TextBox 7"/>
          <p:cNvSpPr txBox="1"/>
          <p:nvPr/>
        </p:nvSpPr>
        <p:spPr>
          <a:xfrm>
            <a:off x="8294808" y="2806248"/>
            <a:ext cx="2990850" cy="685800"/>
          </a:xfrm>
          <a:prstGeom prst="rect">
            <a:avLst/>
          </a:prstGeom>
          <a:ln/>
        </p:spPr>
        <p:txBody>
          <a:bodyPr vert="horz" wrap="square" lIns="123825" tIns="123825" rIns="57150" bIns="123825" rtlCol="0" anchor="ctr" anchorCtr="0">
            <a:noAutofit/>
          </a:bodyPr>
          <a:lstStyle/>
          <a:p>
            <a:pPr algn="ctr">
              <a:lnSpc>
                <a:spcPct val="120000"/>
              </a:lnSpc>
            </a:pPr>
            <a:r>
              <a:rPr lang="en-US" sz="2400" b="1">
                <a:solidFill>
                  <a:schemeClr val="accent1">
                    <a:alpha val="100000"/>
                  </a:schemeClr>
                </a:solidFill>
                <a:latin typeface="Microsoft Yahei"/>
                <a:ea typeface="Microsoft Yahei"/>
                <a:cs typeface="Microsoft Yahei"/>
              </a:rPr>
              <a:t>发光通道</a:t>
            </a:r>
          </a:p>
        </p:txBody>
      </p:sp>
      <p:sp>
        <p:nvSpPr>
          <p:cNvPr id="8" name="TextBox 8"/>
          <p:cNvSpPr txBox="1"/>
          <p:nvPr/>
        </p:nvSpPr>
        <p:spPr>
          <a:xfrm>
            <a:off x="8267246" y="3502453"/>
            <a:ext cx="2990850" cy="2752725"/>
          </a:xfrm>
          <a:prstGeom prst="rect">
            <a:avLst/>
          </a:prstGeom>
          <a:ln/>
        </p:spPr>
        <p:txBody>
          <a:bodyPr vert="horz" wrap="square" lIns="123825" tIns="123825" rIns="57150" bIns="123825" rtlCol="0" anchor="t" anchorCtr="0">
            <a:noAutofit/>
          </a:bodyPr>
          <a:lstStyle/>
          <a:p>
            <a:pPr algn="ctr">
              <a:lnSpc>
                <a:spcPct val="140000"/>
              </a:lnSpc>
            </a:pPr>
            <a:r>
              <a:rPr lang="en-US" sz="1500">
                <a:solidFill>
                  <a:schemeClr val="dk1">
                    <a:alpha val="100000"/>
                  </a:schemeClr>
                </a:solidFill>
                <a:latin typeface="Microsoft Yahei"/>
                <a:ea typeface="Microsoft Yahei"/>
                <a:cs typeface="Microsoft Yahei"/>
              </a:rPr>
              <a:t>发光通道可以使一个物体作为一个发光源。在光照选项，可以调节发光材质的强度。这个通道我们也可以用来做一些卡通的材质。</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材质编辑与贴图</a:t>
            </a:r>
          </a:p>
        </p:txBody>
      </p:sp>
      <p:sp>
        <p:nvSpPr>
          <p:cNvPr id="10" name="Freeform 10"/>
          <p:cNvSpPr/>
          <p:nvPr/>
        </p:nvSpPr>
        <p:spPr>
          <a:xfrm>
            <a:off x="2279744" y="1900379"/>
            <a:ext cx="468095" cy="468095"/>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chemeClr val="accent1">
              <a:alpha val="100000"/>
            </a:schemeClr>
          </a:solidFill>
          <a:ln/>
        </p:spPr>
      </p:sp>
      <p:sp>
        <p:nvSpPr>
          <p:cNvPr id="11" name="AutoShape 11"/>
          <p:cNvSpPr/>
          <p:nvPr/>
        </p:nvSpPr>
        <p:spPr>
          <a:xfrm>
            <a:off x="5687481" y="1700108"/>
            <a:ext cx="906737" cy="906737"/>
          </a:xfrm>
          <a:prstGeom prst="ellipse">
            <a:avLst/>
          </a:prstGeom>
          <a:noFill/>
          <a:ln w="19050">
            <a:solidFill>
              <a:schemeClr val="accent1">
                <a:alpha val="100000"/>
              </a:schemeClr>
            </a:solidFill>
            <a:prstDash val="solid"/>
          </a:ln>
        </p:spPr>
      </p:sp>
      <p:sp>
        <p:nvSpPr>
          <p:cNvPr id="12" name="AutoShape 12"/>
          <p:cNvSpPr/>
          <p:nvPr/>
        </p:nvSpPr>
        <p:spPr>
          <a:xfrm>
            <a:off x="9324065" y="1700108"/>
            <a:ext cx="906737" cy="906737"/>
          </a:xfrm>
          <a:prstGeom prst="ellipse">
            <a:avLst/>
          </a:prstGeom>
          <a:noFill/>
          <a:ln w="19050">
            <a:solidFill>
              <a:schemeClr val="accent1">
                <a:alpha val="100000"/>
              </a:schemeClr>
            </a:solidFill>
            <a:prstDash val="solid"/>
          </a:ln>
        </p:spPr>
      </p:sp>
      <p:sp>
        <p:nvSpPr>
          <p:cNvPr id="13" name="Freeform 13"/>
          <p:cNvSpPr/>
          <p:nvPr/>
        </p:nvSpPr>
        <p:spPr>
          <a:xfrm>
            <a:off x="5890183" y="1902809"/>
            <a:ext cx="501333" cy="501333"/>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chemeClr val="accent1">
              <a:alpha val="100000"/>
            </a:schemeClr>
          </a:solidFill>
          <a:ln/>
        </p:spPr>
      </p:sp>
      <p:sp>
        <p:nvSpPr>
          <p:cNvPr id="14" name="Freeform 14"/>
          <p:cNvSpPr/>
          <p:nvPr/>
        </p:nvSpPr>
        <p:spPr>
          <a:xfrm>
            <a:off x="9531194" y="1907238"/>
            <a:ext cx="492477" cy="492477"/>
          </a:xfrm>
          <a:custGeom>
            <a:avLst/>
            <a:gdLst/>
            <a:ahLst/>
            <a:cxnLst/>
            <a:rect l="l" t="t" r="r" b="b"/>
            <a:pathLst>
              <a:path w="323850" h="304800">
                <a:moveTo>
                  <a:pt x="265490" y="266700"/>
                </a:moveTo>
                <a:cubicBezTo>
                  <a:pt x="265490" y="266700"/>
                  <a:pt x="318068" y="266757"/>
                  <a:pt x="325450" y="215313"/>
                </a:cubicBezTo>
                <a:cubicBezTo>
                  <a:pt x="328965" y="159058"/>
                  <a:pt x="274625" y="147971"/>
                  <a:pt x="274625" y="147971"/>
                </a:cubicBezTo>
                <a:cubicBezTo>
                  <a:pt x="274625" y="147971"/>
                  <a:pt x="280807" y="64694"/>
                  <a:pt x="204511" y="55197"/>
                </a:cubicBezTo>
                <a:cubicBezTo>
                  <a:pt x="139122" y="48520"/>
                  <a:pt x="119224" y="109290"/>
                  <a:pt x="119224" y="109290"/>
                </a:cubicBezTo>
                <a:cubicBezTo>
                  <a:pt x="119224" y="109290"/>
                  <a:pt x="99527" y="90354"/>
                  <a:pt x="72809" y="105823"/>
                </a:cubicBezTo>
                <a:cubicBezTo>
                  <a:pt x="48892" y="120587"/>
                  <a:pt x="53121" y="147618"/>
                  <a:pt x="53121" y="147618"/>
                </a:cubicBezTo>
                <a:cubicBezTo>
                  <a:pt x="53121" y="147618"/>
                  <a:pt x="0" y="157944"/>
                  <a:pt x="0" y="212084"/>
                </a:cubicBezTo>
                <a:cubicBezTo>
                  <a:pt x="1191" y="266157"/>
                  <a:pt x="57693" y="266700"/>
                  <a:pt x="57693" y="266700"/>
                </a:cubicBezTo>
              </a:path>
            </a:pathLst>
          </a:custGeom>
          <a:solidFill>
            <a:schemeClr val="accent1">
              <a:alpha val="100000"/>
            </a:schemeClr>
          </a:solidFill>
          <a:ln/>
        </p:spPr>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次表面散射与顶点贴图</a:t>
            </a:r>
          </a:p>
        </p:txBody>
      </p:sp>
      <p:sp>
        <p:nvSpPr>
          <p:cNvPr id="3" name="AutoShape 3"/>
          <p:cNvSpPr/>
          <p:nvPr/>
        </p:nvSpPr>
        <p:spPr>
          <a:xfrm>
            <a:off x="1043632" y="1558004"/>
            <a:ext cx="8572780" cy="1513522"/>
          </a:xfrm>
          <a:prstGeom prst="roundRect">
            <a:avLst>
              <a:gd name="adj" fmla="val 16667"/>
            </a:avLst>
          </a:prstGeom>
          <a:solidFill>
            <a:schemeClr val="lt2">
              <a:alpha val="80000"/>
            </a:schemeClr>
          </a:solidFill>
          <a:ln/>
        </p:spPr>
      </p:sp>
      <p:sp>
        <p:nvSpPr>
          <p:cNvPr id="4" name="AutoShape 4"/>
          <p:cNvSpPr/>
          <p:nvPr/>
        </p:nvSpPr>
        <p:spPr>
          <a:xfrm rot="1800000">
            <a:off x="644958" y="1963388"/>
            <a:ext cx="808893" cy="701803"/>
          </a:xfrm>
          <a:prstGeom prst="hexagon">
            <a:avLst>
              <a:gd name="adj" fmla="val 28663"/>
              <a:gd name="vf" fmla="val 115470"/>
            </a:avLst>
          </a:prstGeom>
          <a:solidFill>
            <a:schemeClr val="accent1">
              <a:alpha val="100000"/>
            </a:schemeClr>
          </a:solidFill>
          <a:ln/>
        </p:spPr>
      </p:sp>
      <p:sp>
        <p:nvSpPr>
          <p:cNvPr id="5" name="AutoShape 5"/>
          <p:cNvSpPr/>
          <p:nvPr/>
        </p:nvSpPr>
        <p:spPr>
          <a:xfrm>
            <a:off x="519875" y="1983537"/>
            <a:ext cx="1059059" cy="661505"/>
          </a:xfrm>
          <a:prstGeom prst="rect">
            <a:avLst/>
          </a:prstGeom>
          <a:noFill/>
          <a:ln/>
        </p:spPr>
        <p:txBody>
          <a:bodyPr vert="horz" wrap="square" lIns="95250" tIns="47625" rIns="95250" bIns="47625" rtlCol="0" anchor="ctr" anchorCtr="1">
            <a:noAutofit/>
          </a:bodyPr>
          <a:lstStyle/>
          <a:p>
            <a:pPr algn="ctr">
              <a:spcBef>
                <a:spcPts val="375"/>
              </a:spcBef>
              <a:defRPr/>
            </a:pPr>
            <a:r>
              <a:rPr lang="en-US" sz="2700">
                <a:solidFill>
                  <a:srgbClr val="FFFFFF">
                    <a:alpha val="100000"/>
                  </a:srgbClr>
                </a:solidFill>
                <a:latin typeface="Microsoft Yahei"/>
                <a:ea typeface="Microsoft Yahei"/>
                <a:cs typeface="Microsoft Yahei"/>
              </a:rPr>
              <a:t>01</a:t>
            </a:r>
            <a:endParaRPr lang="en-US" sz="1100"/>
          </a:p>
        </p:txBody>
      </p:sp>
      <p:sp>
        <p:nvSpPr>
          <p:cNvPr id="6" name="TextBox 6"/>
          <p:cNvSpPr txBox="1"/>
          <p:nvPr/>
        </p:nvSpPr>
        <p:spPr>
          <a:xfrm>
            <a:off x="1839654" y="2145030"/>
            <a:ext cx="7409867" cy="868915"/>
          </a:xfrm>
          <a:prstGeom prst="rect">
            <a:avLst/>
          </a:prstGeom>
          <a:ln/>
        </p:spPr>
        <p:txBody>
          <a:bodyPr vert="horz" wrap="square" lIns="0" tIns="0" rIns="0" bIns="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次表面散射是一种模拟光线在物体内部散射效果的技术。在C4D中，我们可以通过勾选次表面散射选项来启用这种效果。</a:t>
            </a:r>
          </a:p>
        </p:txBody>
      </p:sp>
      <p:sp>
        <p:nvSpPr>
          <p:cNvPr id="7" name="AutoShape 7"/>
          <p:cNvSpPr/>
          <p:nvPr/>
        </p:nvSpPr>
        <p:spPr>
          <a:xfrm>
            <a:off x="2159565" y="3291252"/>
            <a:ext cx="8572780" cy="1513522"/>
          </a:xfrm>
          <a:prstGeom prst="roundRect">
            <a:avLst>
              <a:gd name="adj" fmla="val 16667"/>
            </a:avLst>
          </a:prstGeom>
          <a:solidFill>
            <a:schemeClr val="lt2">
              <a:alpha val="80000"/>
            </a:schemeClr>
          </a:solidFill>
          <a:ln/>
        </p:spPr>
      </p:sp>
      <p:sp>
        <p:nvSpPr>
          <p:cNvPr id="8" name="TextBox 8"/>
          <p:cNvSpPr txBox="1"/>
          <p:nvPr/>
        </p:nvSpPr>
        <p:spPr>
          <a:xfrm>
            <a:off x="3011101" y="3888105"/>
            <a:ext cx="7409867" cy="868915"/>
          </a:xfrm>
          <a:prstGeom prst="rect">
            <a:avLst/>
          </a:prstGeom>
          <a:ln/>
        </p:spPr>
        <p:txBody>
          <a:bodyPr vert="horz" wrap="square" lIns="0" tIns="0" rIns="0" bIns="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顶点贴图是一种将材质贴到模型顶点上的技术。在C4D中，我们可以通过使用顶点贴图来制作一些特殊的材质效果，例如金属、玻璃等。</a:t>
            </a:r>
          </a:p>
        </p:txBody>
      </p:sp>
      <p:sp>
        <p:nvSpPr>
          <p:cNvPr id="9" name="AutoShape 9"/>
          <p:cNvSpPr/>
          <p:nvPr/>
        </p:nvSpPr>
        <p:spPr>
          <a:xfrm>
            <a:off x="3275499" y="4988243"/>
            <a:ext cx="8572780" cy="1513522"/>
          </a:xfrm>
          <a:prstGeom prst="roundRect">
            <a:avLst>
              <a:gd name="adj" fmla="val 16667"/>
            </a:avLst>
          </a:prstGeom>
          <a:solidFill>
            <a:schemeClr val="lt2">
              <a:alpha val="80000"/>
            </a:schemeClr>
          </a:solidFill>
          <a:ln/>
        </p:spPr>
      </p:sp>
      <p:sp>
        <p:nvSpPr>
          <p:cNvPr id="10" name="TextBox 10"/>
          <p:cNvSpPr txBox="1"/>
          <p:nvPr/>
        </p:nvSpPr>
        <p:spPr>
          <a:xfrm>
            <a:off x="4071520" y="5572125"/>
            <a:ext cx="7409867" cy="868915"/>
          </a:xfrm>
          <a:prstGeom prst="rect">
            <a:avLst/>
          </a:prstGeom>
          <a:ln/>
        </p:spPr>
        <p:txBody>
          <a:bodyPr vert="horz" wrap="square" lIns="0" tIns="0" rIns="0" bIns="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在C4D的渲染设置中，我们可以调整各种参数来控制材质的渲染效果。例如，我们可以调整颜色校正、伽马值、反射强度等参数来控制最终的渲染效果。</a:t>
            </a:r>
          </a:p>
        </p:txBody>
      </p:sp>
      <p:sp>
        <p:nvSpPr>
          <p:cNvPr id="11" name="AutoShape 11"/>
          <p:cNvSpPr/>
          <p:nvPr/>
        </p:nvSpPr>
        <p:spPr>
          <a:xfrm rot="1800000">
            <a:off x="1730824" y="3697112"/>
            <a:ext cx="808893" cy="701803"/>
          </a:xfrm>
          <a:prstGeom prst="hexagon">
            <a:avLst>
              <a:gd name="adj" fmla="val 28663"/>
              <a:gd name="vf" fmla="val 115470"/>
            </a:avLst>
          </a:prstGeom>
          <a:solidFill>
            <a:schemeClr val="accent1">
              <a:alpha val="100000"/>
            </a:schemeClr>
          </a:solidFill>
          <a:ln/>
        </p:spPr>
      </p:sp>
      <p:sp>
        <p:nvSpPr>
          <p:cNvPr id="12" name="AutoShape 12"/>
          <p:cNvSpPr/>
          <p:nvPr/>
        </p:nvSpPr>
        <p:spPr>
          <a:xfrm>
            <a:off x="1605741" y="3717260"/>
            <a:ext cx="1059059" cy="661505"/>
          </a:xfrm>
          <a:prstGeom prst="rect">
            <a:avLst/>
          </a:prstGeom>
          <a:noFill/>
          <a:ln/>
        </p:spPr>
        <p:txBody>
          <a:bodyPr vert="horz" wrap="square" lIns="95250" tIns="47625" rIns="95250" bIns="47625" rtlCol="0" anchor="ctr" anchorCtr="1">
            <a:noAutofit/>
          </a:bodyPr>
          <a:lstStyle/>
          <a:p>
            <a:pPr algn="ctr">
              <a:spcBef>
                <a:spcPts val="375"/>
              </a:spcBef>
              <a:defRPr/>
            </a:pPr>
            <a:r>
              <a:rPr lang="en-US" sz="2700">
                <a:solidFill>
                  <a:srgbClr val="FFFFFF">
                    <a:alpha val="100000"/>
                  </a:srgbClr>
                </a:solidFill>
                <a:latin typeface="Microsoft Yahei"/>
                <a:ea typeface="Microsoft Yahei"/>
                <a:cs typeface="Microsoft Yahei"/>
              </a:rPr>
              <a:t>02</a:t>
            </a:r>
            <a:endParaRPr lang="en-US" sz="1100"/>
          </a:p>
        </p:txBody>
      </p:sp>
      <p:sp>
        <p:nvSpPr>
          <p:cNvPr id="13" name="AutoShape 13"/>
          <p:cNvSpPr/>
          <p:nvPr/>
        </p:nvSpPr>
        <p:spPr>
          <a:xfrm rot="1800000">
            <a:off x="2866220" y="5394102"/>
            <a:ext cx="808893" cy="701803"/>
          </a:xfrm>
          <a:prstGeom prst="hexagon">
            <a:avLst>
              <a:gd name="adj" fmla="val 28663"/>
              <a:gd name="vf" fmla="val 115470"/>
            </a:avLst>
          </a:prstGeom>
          <a:solidFill>
            <a:schemeClr val="accent1">
              <a:alpha val="100000"/>
            </a:schemeClr>
          </a:solidFill>
          <a:ln/>
        </p:spPr>
      </p:sp>
      <p:sp>
        <p:nvSpPr>
          <p:cNvPr id="14" name="AutoShape 14"/>
          <p:cNvSpPr/>
          <p:nvPr/>
        </p:nvSpPr>
        <p:spPr>
          <a:xfrm>
            <a:off x="2741137" y="5414251"/>
            <a:ext cx="1059059" cy="661505"/>
          </a:xfrm>
          <a:prstGeom prst="rect">
            <a:avLst/>
          </a:prstGeom>
          <a:noFill/>
          <a:ln/>
        </p:spPr>
        <p:txBody>
          <a:bodyPr vert="horz" wrap="square" lIns="95250" tIns="47625" rIns="95250" bIns="47625" rtlCol="0" anchor="ctr" anchorCtr="1">
            <a:noAutofit/>
          </a:bodyPr>
          <a:lstStyle/>
          <a:p>
            <a:pPr algn="ctr">
              <a:spcBef>
                <a:spcPts val="375"/>
              </a:spcBef>
              <a:defRPr/>
            </a:pPr>
            <a:r>
              <a:rPr lang="en-US" sz="2700">
                <a:solidFill>
                  <a:srgbClr val="FFFFFF">
                    <a:alpha val="100000"/>
                  </a:srgbClr>
                </a:solidFill>
                <a:latin typeface="Microsoft Yahei"/>
                <a:ea typeface="Microsoft Yahei"/>
                <a:cs typeface="Microsoft Yahei"/>
              </a:rPr>
              <a:t>03</a:t>
            </a:r>
            <a:endParaRPr lang="en-US" sz="1100"/>
          </a:p>
        </p:txBody>
      </p:sp>
      <p:sp>
        <p:nvSpPr>
          <p:cNvPr id="15" name="TextBox 15"/>
          <p:cNvSpPr txBox="1"/>
          <p:nvPr/>
        </p:nvSpPr>
        <p:spPr>
          <a:xfrm>
            <a:off x="1835843" y="1723773"/>
            <a:ext cx="3143250" cy="342900"/>
          </a:xfrm>
          <a:prstGeom prst="rect">
            <a:avLst/>
          </a:prstGeom>
          <a:ln/>
        </p:spPr>
        <p:txBody>
          <a:bodyPr vert="horz" wrap="square" lIns="0" tIns="0" rIns="0" bIns="0" rtlCol="0" anchor="ctr" anchorCtr="0">
            <a:noAutofit/>
          </a:bodyPr>
          <a:lstStyle/>
          <a:p>
            <a:pPr>
              <a:lnSpc>
                <a:spcPct val="100000"/>
              </a:lnSpc>
              <a:spcBef>
                <a:spcPts val="375"/>
              </a:spcBef>
            </a:pPr>
            <a:r>
              <a:rPr lang="en-US" sz="2100" b="1">
                <a:solidFill>
                  <a:schemeClr val="accent1">
                    <a:alpha val="100000"/>
                  </a:schemeClr>
                </a:solidFill>
                <a:latin typeface="Microsoft Yahei"/>
                <a:ea typeface="Microsoft Yahei"/>
                <a:cs typeface="Microsoft Yahei"/>
              </a:rPr>
              <a:t>次表面散射</a:t>
            </a:r>
          </a:p>
        </p:txBody>
      </p:sp>
      <p:sp>
        <p:nvSpPr>
          <p:cNvPr id="16" name="TextBox 16"/>
          <p:cNvSpPr txBox="1"/>
          <p:nvPr/>
        </p:nvSpPr>
        <p:spPr>
          <a:xfrm>
            <a:off x="3011101" y="3465700"/>
            <a:ext cx="3143250" cy="342900"/>
          </a:xfrm>
          <a:prstGeom prst="rect">
            <a:avLst/>
          </a:prstGeom>
          <a:ln/>
        </p:spPr>
        <p:txBody>
          <a:bodyPr vert="horz" wrap="square" lIns="0" tIns="0" rIns="0" bIns="0" rtlCol="0" anchor="ctr" anchorCtr="0">
            <a:noAutofit/>
          </a:bodyPr>
          <a:lstStyle/>
          <a:p>
            <a:pPr>
              <a:lnSpc>
                <a:spcPct val="100000"/>
              </a:lnSpc>
              <a:spcBef>
                <a:spcPts val="375"/>
              </a:spcBef>
            </a:pPr>
            <a:r>
              <a:rPr lang="en-US" sz="2100" b="1">
                <a:solidFill>
                  <a:schemeClr val="accent1">
                    <a:alpha val="100000"/>
                  </a:schemeClr>
                </a:solidFill>
                <a:latin typeface="Microsoft Yahei"/>
                <a:ea typeface="Microsoft Yahei"/>
                <a:cs typeface="Microsoft Yahei"/>
              </a:rPr>
              <a:t>顶点贴图</a:t>
            </a:r>
          </a:p>
        </p:txBody>
      </p:sp>
      <p:sp>
        <p:nvSpPr>
          <p:cNvPr id="17" name="TextBox 17"/>
          <p:cNvSpPr txBox="1"/>
          <p:nvPr/>
        </p:nvSpPr>
        <p:spPr>
          <a:xfrm>
            <a:off x="4071520" y="5174021"/>
            <a:ext cx="3143250" cy="342900"/>
          </a:xfrm>
          <a:prstGeom prst="rect">
            <a:avLst/>
          </a:prstGeom>
          <a:ln/>
        </p:spPr>
        <p:txBody>
          <a:bodyPr vert="horz" wrap="square" lIns="0" tIns="0" rIns="0" bIns="0" rtlCol="0" anchor="ctr" anchorCtr="0">
            <a:noAutofit/>
          </a:bodyPr>
          <a:lstStyle/>
          <a:p>
            <a:pPr>
              <a:lnSpc>
                <a:spcPct val="100000"/>
              </a:lnSpc>
              <a:spcBef>
                <a:spcPts val="375"/>
              </a:spcBef>
            </a:pPr>
            <a:r>
              <a:rPr lang="en-US" sz="2100" b="1">
                <a:solidFill>
                  <a:schemeClr val="accent1">
                    <a:alpha val="100000"/>
                  </a:schemeClr>
                </a:solidFill>
                <a:latin typeface="Microsoft Yahei"/>
                <a:ea typeface="Microsoft Yahei"/>
                <a:cs typeface="Microsoft Yahei"/>
              </a:rPr>
              <a:t>渲染设置</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685901" y="1362476"/>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视图中的显示</a:t>
            </a:r>
          </a:p>
        </p:txBody>
      </p:sp>
      <p:sp>
        <p:nvSpPr>
          <p:cNvPr id="3" name="TextBox 3"/>
          <p:cNvSpPr txBox="1"/>
          <p:nvPr/>
        </p:nvSpPr>
        <p:spPr>
          <a:xfrm>
            <a:off x="1685901" y="2024509"/>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在C4D的视图中，我们可以调整模型的显示方式。例如，我们可以选择使用真实材质颜色显示模型，或者选择使用线框模式来显示模型的线条。</a:t>
            </a:r>
          </a:p>
        </p:txBody>
      </p:sp>
      <p:sp>
        <p:nvSpPr>
          <p:cNvPr id="4" name="TextBox 4"/>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视图中的显示与动画预览</a:t>
            </a:r>
          </a:p>
        </p:txBody>
      </p:sp>
      <p:grpSp>
        <p:nvGrpSpPr>
          <p:cNvPr id="5" name="Group 5"/>
          <p:cNvGrpSpPr/>
          <p:nvPr/>
        </p:nvGrpSpPr>
        <p:grpSpPr>
          <a:xfrm>
            <a:off x="838598" y="1564792"/>
            <a:ext cx="353467" cy="353467"/>
            <a:chOff x="838598" y="1564792"/>
            <a:chExt cx="353467" cy="353467"/>
          </a:xfrm>
        </p:grpSpPr>
        <p:sp>
          <p:nvSpPr>
            <p:cNvPr id="6" name="AutoShape 6"/>
            <p:cNvSpPr/>
            <p:nvPr/>
          </p:nvSpPr>
          <p:spPr>
            <a:xfrm>
              <a:off x="920082" y="1646276"/>
              <a:ext cx="190500" cy="190500"/>
            </a:xfrm>
            <a:prstGeom prst="ellipse">
              <a:avLst/>
            </a:prstGeom>
            <a:solidFill>
              <a:schemeClr val="accent1">
                <a:alpha val="100000"/>
              </a:schemeClr>
            </a:solidFill>
            <a:ln/>
          </p:spPr>
        </p:sp>
        <p:sp>
          <p:nvSpPr>
            <p:cNvPr id="7" name="AutoShape 7"/>
            <p:cNvSpPr/>
            <p:nvPr/>
          </p:nvSpPr>
          <p:spPr>
            <a:xfrm>
              <a:off x="838598" y="1564792"/>
              <a:ext cx="353467" cy="353467"/>
            </a:xfrm>
            <a:prstGeom prst="ellipse">
              <a:avLst/>
            </a:prstGeom>
            <a:solidFill>
              <a:schemeClr val="accent1">
                <a:alpha val="16000"/>
              </a:schemeClr>
            </a:solidFill>
            <a:ln/>
          </p:spPr>
        </p:sp>
      </p:grpSp>
      <p:sp>
        <p:nvSpPr>
          <p:cNvPr id="8" name="TextBox 8"/>
          <p:cNvSpPr txBox="1"/>
          <p:nvPr/>
        </p:nvSpPr>
        <p:spPr>
          <a:xfrm>
            <a:off x="1685901" y="3189254"/>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动画预览</a:t>
            </a:r>
          </a:p>
        </p:txBody>
      </p:sp>
      <p:sp>
        <p:nvSpPr>
          <p:cNvPr id="9" name="TextBox 9"/>
          <p:cNvSpPr txBox="1"/>
          <p:nvPr/>
        </p:nvSpPr>
        <p:spPr>
          <a:xfrm>
            <a:off x="1685901" y="3851288"/>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在C4D中，我们可以使用动画预览功能来查看模型的动画效果。这个功能可以帮助我们更好地理解动画的流程和效果，以便我们更好地调整动画参数。</a:t>
            </a:r>
          </a:p>
        </p:txBody>
      </p:sp>
      <p:grpSp>
        <p:nvGrpSpPr>
          <p:cNvPr id="10" name="Group 10"/>
          <p:cNvGrpSpPr/>
          <p:nvPr/>
        </p:nvGrpSpPr>
        <p:grpSpPr>
          <a:xfrm>
            <a:off x="838598" y="3391571"/>
            <a:ext cx="353467" cy="353467"/>
            <a:chOff x="838598" y="3391571"/>
            <a:chExt cx="353467" cy="353467"/>
          </a:xfrm>
        </p:grpSpPr>
        <p:sp>
          <p:nvSpPr>
            <p:cNvPr id="11" name="AutoShape 11"/>
            <p:cNvSpPr/>
            <p:nvPr/>
          </p:nvSpPr>
          <p:spPr>
            <a:xfrm>
              <a:off x="920082" y="3473055"/>
              <a:ext cx="190500" cy="190500"/>
            </a:xfrm>
            <a:prstGeom prst="ellipse">
              <a:avLst/>
            </a:prstGeom>
            <a:solidFill>
              <a:schemeClr val="accent1">
                <a:alpha val="100000"/>
              </a:schemeClr>
            </a:solidFill>
            <a:ln/>
          </p:spPr>
        </p:sp>
        <p:sp>
          <p:nvSpPr>
            <p:cNvPr id="12" name="AutoShape 12"/>
            <p:cNvSpPr/>
            <p:nvPr/>
          </p:nvSpPr>
          <p:spPr>
            <a:xfrm>
              <a:off x="838598" y="3391571"/>
              <a:ext cx="353467" cy="353467"/>
            </a:xfrm>
            <a:prstGeom prst="ellipse">
              <a:avLst/>
            </a:prstGeom>
            <a:solidFill>
              <a:schemeClr val="accent1">
                <a:alpha val="16000"/>
              </a:schemeClr>
            </a:solidFill>
            <a:ln/>
          </p:spPr>
        </p:sp>
      </p:grpSp>
      <p:sp>
        <p:nvSpPr>
          <p:cNvPr id="13" name="TextBox 13"/>
          <p:cNvSpPr txBox="1"/>
          <p:nvPr/>
        </p:nvSpPr>
        <p:spPr>
          <a:xfrm>
            <a:off x="1685901" y="4975292"/>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渲染输出</a:t>
            </a:r>
          </a:p>
        </p:txBody>
      </p:sp>
      <p:sp>
        <p:nvSpPr>
          <p:cNvPr id="14" name="TextBox 14"/>
          <p:cNvSpPr txBox="1"/>
          <p:nvPr/>
        </p:nvSpPr>
        <p:spPr>
          <a:xfrm>
            <a:off x="1685901" y="5637325"/>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在C4D中，我们可以通过渲染输出功能来将模型渲染成图像或视频文件。这个功能可以帮助我们快速查看模型的最终效果，以便我们更好地调整材质和灯光等参数。</a:t>
            </a:r>
          </a:p>
        </p:txBody>
      </p:sp>
      <p:grpSp>
        <p:nvGrpSpPr>
          <p:cNvPr id="15" name="Group 15"/>
          <p:cNvGrpSpPr/>
          <p:nvPr/>
        </p:nvGrpSpPr>
        <p:grpSpPr>
          <a:xfrm>
            <a:off x="838598" y="5177608"/>
            <a:ext cx="353467" cy="353467"/>
            <a:chOff x="838598" y="5177608"/>
            <a:chExt cx="353467" cy="353467"/>
          </a:xfrm>
        </p:grpSpPr>
        <p:sp>
          <p:nvSpPr>
            <p:cNvPr id="16" name="AutoShape 16"/>
            <p:cNvSpPr/>
            <p:nvPr/>
          </p:nvSpPr>
          <p:spPr>
            <a:xfrm>
              <a:off x="920082" y="5259092"/>
              <a:ext cx="190500" cy="190500"/>
            </a:xfrm>
            <a:prstGeom prst="ellipse">
              <a:avLst/>
            </a:prstGeom>
            <a:solidFill>
              <a:schemeClr val="accent1">
                <a:alpha val="100000"/>
              </a:schemeClr>
            </a:solidFill>
            <a:ln/>
          </p:spPr>
        </p:sp>
        <p:sp>
          <p:nvSpPr>
            <p:cNvPr id="17" name="AutoShape 17"/>
            <p:cNvSpPr/>
            <p:nvPr/>
          </p:nvSpPr>
          <p:spPr>
            <a:xfrm>
              <a:off x="838598" y="5177608"/>
              <a:ext cx="353467" cy="353467"/>
            </a:xfrm>
            <a:prstGeom prst="ellipse">
              <a:avLst/>
            </a:prstGeom>
            <a:solidFill>
              <a:schemeClr val="accent1">
                <a:alpha val="16000"/>
              </a:schemeClr>
            </a:solidFill>
            <a:ln/>
          </p:spPr>
        </p:sp>
      </p:grpSp>
      <p:cxnSp>
        <p:nvCxnSpPr>
          <p:cNvPr id="18" name="Connector 18"/>
          <p:cNvCxnSpPr/>
          <p:nvPr/>
        </p:nvCxnSpPr>
        <p:spPr>
          <a:xfrm>
            <a:off x="1015332" y="1728028"/>
            <a:ext cx="0" cy="5214957"/>
          </a:xfrm>
          <a:prstGeom prst="line">
            <a:avLst/>
          </a:prstGeom>
          <a:ln w="1905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374316" y="3045252"/>
            <a:ext cx="9429750" cy="1656361"/>
          </a:xfrm>
          <a:prstGeom prst="roundRect">
            <a:avLst>
              <a:gd name="adj" fmla="val 16667"/>
            </a:avLst>
          </a:prstGeom>
          <a:gradFill>
            <a:gsLst>
              <a:gs pos="100000">
                <a:schemeClr val="lt2">
                  <a:alpha val="100000"/>
                </a:schemeClr>
              </a:gs>
              <a:gs pos="0">
                <a:schemeClr val="lt1">
                  <a:alpha val="100000"/>
                </a:schemeClr>
              </a:gs>
            </a:gsLst>
            <a:lin ang="0"/>
          </a:gradFill>
          <a:ln/>
        </p:spPr>
      </p:sp>
      <p:sp>
        <p:nvSpPr>
          <p:cNvPr id="3" name="AutoShape 3"/>
          <p:cNvSpPr/>
          <p:nvPr/>
        </p:nvSpPr>
        <p:spPr>
          <a:xfrm>
            <a:off x="1374316" y="4823279"/>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4" name="AutoShape 4"/>
          <p:cNvSpPr/>
          <p:nvPr/>
        </p:nvSpPr>
        <p:spPr>
          <a:xfrm>
            <a:off x="1374316" y="1267225"/>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5" name="AutoShape 5"/>
          <p:cNvSpPr/>
          <p:nvPr/>
        </p:nvSpPr>
        <p:spPr>
          <a:xfrm>
            <a:off x="987242" y="5246342"/>
            <a:ext cx="810236" cy="810236"/>
          </a:xfrm>
          <a:prstGeom prst="ellipse">
            <a:avLst/>
          </a:prstGeom>
          <a:solidFill>
            <a:schemeClr val="accent1">
              <a:alpha val="100000"/>
            </a:schemeClr>
          </a:solidFill>
          <a:ln/>
        </p:spPr>
      </p:sp>
      <p:sp>
        <p:nvSpPr>
          <p:cNvPr id="6" name="Freeform 6"/>
          <p:cNvSpPr/>
          <p:nvPr/>
        </p:nvSpPr>
        <p:spPr>
          <a:xfrm>
            <a:off x="1115389" y="5374489"/>
            <a:ext cx="553940" cy="553940"/>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a:ln/>
        </p:spPr>
      </p:sp>
      <p:sp>
        <p:nvSpPr>
          <p:cNvPr id="7" name="AutoShape 7"/>
          <p:cNvSpPr/>
          <p:nvPr/>
        </p:nvSpPr>
        <p:spPr>
          <a:xfrm>
            <a:off x="10373288" y="3468315"/>
            <a:ext cx="810236" cy="810236"/>
          </a:xfrm>
          <a:prstGeom prst="ellipse">
            <a:avLst/>
          </a:prstGeom>
          <a:solidFill>
            <a:schemeClr val="accent1">
              <a:alpha val="100000"/>
            </a:schemeClr>
          </a:solidFill>
          <a:ln/>
        </p:spPr>
      </p:sp>
      <p:sp>
        <p:nvSpPr>
          <p:cNvPr id="8" name="AutoShape 8"/>
          <p:cNvSpPr/>
          <p:nvPr/>
        </p:nvSpPr>
        <p:spPr>
          <a:xfrm>
            <a:off x="987242" y="1690288"/>
            <a:ext cx="810236" cy="810236"/>
          </a:xfrm>
          <a:prstGeom prst="ellipse">
            <a:avLst/>
          </a:prstGeom>
          <a:solidFill>
            <a:schemeClr val="accent1">
              <a:alpha val="100000"/>
            </a:schemeClr>
          </a:solidFill>
          <a:ln/>
        </p:spPr>
      </p:sp>
      <p:sp>
        <p:nvSpPr>
          <p:cNvPr id="9" name="Freeform 9"/>
          <p:cNvSpPr/>
          <p:nvPr/>
        </p:nvSpPr>
        <p:spPr>
          <a:xfrm>
            <a:off x="1171659" y="1892749"/>
            <a:ext cx="405314" cy="405314"/>
          </a:xfrm>
          <a:custGeom>
            <a:avLst/>
            <a:gdLst/>
            <a:ahLst/>
            <a:cxnLst/>
            <a:rect l="l" t="t" r="r" b="b"/>
            <a:pathLst>
              <a:path w="304800" h="304800">
                <a:moveTo>
                  <a:pt x="173841" y="122930"/>
                </a:moveTo>
                <a:cubicBezTo>
                  <a:pt x="179718" y="102937"/>
                  <a:pt x="177232" y="81020"/>
                  <a:pt x="166392" y="62665"/>
                </a:cubicBezTo>
                <a:cubicBezTo>
                  <a:pt x="166630" y="62998"/>
                  <a:pt x="62770" y="167697"/>
                  <a:pt x="62027" y="167040"/>
                </a:cubicBezTo>
                <a:cubicBezTo>
                  <a:pt x="80077" y="177698"/>
                  <a:pt x="101994" y="180699"/>
                  <a:pt x="121720" y="175193"/>
                </a:cubicBezTo>
                <a:cubicBezTo>
                  <a:pt x="121577" y="174689"/>
                  <a:pt x="173422" y="122853"/>
                  <a:pt x="173841" y="122930"/>
                </a:cubicBezTo>
                <a:close/>
                <a:moveTo>
                  <a:pt x="155315" y="45968"/>
                </a:moveTo>
                <a:cubicBezTo>
                  <a:pt x="141322" y="32175"/>
                  <a:pt x="121301" y="22822"/>
                  <a:pt x="100127" y="22822"/>
                </a:cubicBezTo>
                <a:cubicBezTo>
                  <a:pt x="57331" y="22822"/>
                  <a:pt x="22631" y="57607"/>
                  <a:pt x="22631" y="100508"/>
                </a:cubicBezTo>
                <a:cubicBezTo>
                  <a:pt x="22631" y="121444"/>
                  <a:pt x="32156" y="141713"/>
                  <a:pt x="45587" y="155686"/>
                </a:cubicBezTo>
                <a:cubicBezTo>
                  <a:pt x="45615" y="155686"/>
                  <a:pt x="154657" y="46863"/>
                  <a:pt x="155315" y="45968"/>
                </a:cubicBezTo>
                <a:close/>
                <a:moveTo>
                  <a:pt x="264909" y="252089"/>
                </a:moveTo>
                <a:cubicBezTo>
                  <a:pt x="264909" y="252089"/>
                  <a:pt x="267443" y="230200"/>
                  <a:pt x="261128" y="223885"/>
                </a:cubicBezTo>
                <a:cubicBezTo>
                  <a:pt x="260709" y="223466"/>
                  <a:pt x="188300" y="135065"/>
                  <a:pt x="188300" y="135065"/>
                </a:cubicBezTo>
                <a:lnTo>
                  <a:pt x="134417" y="188947"/>
                </a:lnTo>
                <a:lnTo>
                  <a:pt x="222818" y="262185"/>
                </a:lnTo>
                <a:cubicBezTo>
                  <a:pt x="228714" y="268919"/>
                  <a:pt x="251441" y="265557"/>
                  <a:pt x="251441" y="265557"/>
                </a:cubicBezTo>
                <a:lnTo>
                  <a:pt x="269538" y="281978"/>
                </a:lnTo>
                <a:lnTo>
                  <a:pt x="282169" y="269348"/>
                </a:lnTo>
                <a:lnTo>
                  <a:pt x="264909" y="252089"/>
                </a:lnTo>
                <a:close/>
              </a:path>
            </a:pathLst>
          </a:custGeom>
          <a:solidFill>
            <a:srgbClr val="FFFFFF">
              <a:alpha val="100000"/>
            </a:srgbClr>
          </a:solidFill>
          <a:ln/>
        </p:spPr>
      </p:sp>
      <p:sp>
        <p:nvSpPr>
          <p:cNvPr id="10" name="Freeform 10"/>
          <p:cNvSpPr/>
          <p:nvPr/>
        </p:nvSpPr>
        <p:spPr>
          <a:xfrm>
            <a:off x="10569897" y="3661311"/>
            <a:ext cx="424244" cy="424244"/>
          </a:xfrm>
          <a:custGeom>
            <a:avLst/>
            <a:gdLst/>
            <a:ahLst/>
            <a:cxnLst/>
            <a:rect l="l" t="t" r="r" b="b"/>
            <a:pathLst>
              <a:path w="304800" h="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FFFFF">
              <a:alpha val="100000"/>
            </a:srgbClr>
          </a:solidFill>
          <a:ln/>
        </p:spPr>
      </p:sp>
      <p:sp>
        <p:nvSpPr>
          <p:cNvPr id="11" name="TextBox 11"/>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贴图比例与清晰度</a:t>
            </a:r>
          </a:p>
        </p:txBody>
      </p:sp>
      <p:sp>
        <p:nvSpPr>
          <p:cNvPr id="12" name="TextBox 12"/>
          <p:cNvSpPr txBox="1"/>
          <p:nvPr/>
        </p:nvSpPr>
        <p:spPr>
          <a:xfrm>
            <a:off x="1986545" y="1423391"/>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贴图比例</a:t>
            </a:r>
          </a:p>
        </p:txBody>
      </p:sp>
      <p:sp>
        <p:nvSpPr>
          <p:cNvPr id="13" name="TextBox 13"/>
          <p:cNvSpPr txBox="1"/>
          <p:nvPr/>
        </p:nvSpPr>
        <p:spPr>
          <a:xfrm>
            <a:off x="1986545" y="1881734"/>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在C4D中，我们可以通过调整贴图比例来控制材质的清晰度。如果贴图比例设置得过高，可能会导致材质出现模糊或失真等问题；而如果设置得过低，则可能会影响材质的细节表现。</a:t>
            </a:r>
          </a:p>
        </p:txBody>
      </p:sp>
      <p:sp>
        <p:nvSpPr>
          <p:cNvPr id="14" name="TextBox 14"/>
          <p:cNvSpPr txBox="1"/>
          <p:nvPr/>
        </p:nvSpPr>
        <p:spPr>
          <a:xfrm>
            <a:off x="1931680" y="3229780"/>
            <a:ext cx="8201025" cy="571500"/>
          </a:xfrm>
          <a:prstGeom prst="rect">
            <a:avLst/>
          </a:prstGeom>
          <a:ln/>
        </p:spPr>
        <p:txBody>
          <a:bodyPr vert="horz" wrap="square" lIns="114300" tIns="57150" rIns="114300" bIns="57150" rtlCol="0" anchor="ctr" anchorCtr="0">
            <a:noAutofit/>
          </a:bodyPr>
          <a:lstStyle/>
          <a:p>
            <a:pPr algn="r">
              <a:lnSpc>
                <a:spcPct val="120000"/>
              </a:lnSpc>
            </a:pPr>
            <a:r>
              <a:rPr lang="en-US" sz="2400" b="1">
                <a:solidFill>
                  <a:schemeClr val="accent1">
                    <a:alpha val="100000"/>
                  </a:schemeClr>
                </a:solidFill>
                <a:latin typeface="Microsoft Yahei"/>
                <a:ea typeface="Microsoft Yahei"/>
                <a:cs typeface="Microsoft Yahei"/>
              </a:rPr>
              <a:t>清晰度调整</a:t>
            </a:r>
          </a:p>
        </p:txBody>
      </p:sp>
      <p:sp>
        <p:nvSpPr>
          <p:cNvPr id="15" name="TextBox 15"/>
          <p:cNvSpPr txBox="1"/>
          <p:nvPr/>
        </p:nvSpPr>
        <p:spPr>
          <a:xfrm>
            <a:off x="1931680" y="3688123"/>
            <a:ext cx="8201025" cy="781050"/>
          </a:xfrm>
          <a:prstGeom prst="rect">
            <a:avLst/>
          </a:prstGeom>
          <a:ln/>
        </p:spPr>
        <p:txBody>
          <a:bodyPr vert="horz" wrap="square" lIns="114300" tIns="57150" rIns="114300" bIns="57150" rtlCol="0" anchor="t" anchorCtr="0">
            <a:noAutofit/>
          </a:bodyPr>
          <a:lstStyle/>
          <a:p>
            <a:pPr algn="r">
              <a:lnSpc>
                <a:spcPct val="140000"/>
              </a:lnSpc>
            </a:pPr>
            <a:r>
              <a:rPr lang="en-US" sz="1500">
                <a:solidFill>
                  <a:schemeClr val="dk1">
                    <a:alpha val="100000"/>
                  </a:schemeClr>
                </a:solidFill>
                <a:latin typeface="Microsoft Yahei"/>
                <a:ea typeface="Microsoft Yahei"/>
                <a:cs typeface="Microsoft Yahei"/>
              </a:rPr>
              <a:t>除了通过调整贴图比例来控制清晰度外，还可以通过调整其他参数来提高材质的清晰度。例如，我们可以增加漫射深度、降低反射深度等来控制材质的清晰度和细节表现。</a:t>
            </a:r>
          </a:p>
        </p:txBody>
      </p:sp>
      <p:sp>
        <p:nvSpPr>
          <p:cNvPr id="16" name="TextBox 16"/>
          <p:cNvSpPr txBox="1"/>
          <p:nvPr/>
        </p:nvSpPr>
        <p:spPr>
          <a:xfrm>
            <a:off x="1931680" y="4882435"/>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渲染设置</a:t>
            </a:r>
          </a:p>
        </p:txBody>
      </p:sp>
      <p:sp>
        <p:nvSpPr>
          <p:cNvPr id="17" name="TextBox 17"/>
          <p:cNvSpPr txBox="1"/>
          <p:nvPr/>
        </p:nvSpPr>
        <p:spPr>
          <a:xfrm>
            <a:off x="1931680" y="5340777"/>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在C4D的渲染设置中，我们还可以调整各种参数来控制最终的渲染效果。例如通过调整采样质量、增加抗锯齿等来提高画面的清晰度和细节表现。</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01</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引言</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06</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C4D渲染器与话筒建模</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552651" y="1629738"/>
            <a:ext cx="4219249" cy="4219249"/>
          </a:xfrm>
          <a:prstGeom prst="ellipse">
            <a:avLst/>
          </a:prstGeom>
        </p:spPr>
      </p:pic>
      <p:sp>
        <p:nvSpPr>
          <p:cNvPr id="3" name="TextBox 3"/>
          <p:cNvSpPr txBox="1"/>
          <p:nvPr/>
        </p:nvSpPr>
        <p:spPr>
          <a:xfrm>
            <a:off x="5316538" y="1567945"/>
            <a:ext cx="6096000" cy="400050"/>
          </a:xfrm>
          <a:prstGeom prst="rect">
            <a:avLst/>
          </a:prstGeom>
          <a:ln/>
        </p:spPr>
        <p:txBody>
          <a:bodyPr vert="horz" wrap="square" lIns="114300" tIns="57150" rIns="114300" bIns="57150" rtlCol="0" anchor="b" anchorCtr="0">
            <a:noAutofit/>
          </a:bodyPr>
          <a:lstStyle/>
          <a:p>
            <a:pPr>
              <a:lnSpc>
                <a:spcPct val="77000"/>
              </a:lnSpc>
              <a:spcBef>
                <a:spcPts val="450"/>
              </a:spcBef>
            </a:pPr>
            <a:r>
              <a:rPr lang="en-US" sz="2400" b="1">
                <a:solidFill>
                  <a:schemeClr val="accent1">
                    <a:alpha val="100000"/>
                  </a:schemeClr>
                </a:solidFill>
                <a:latin typeface="Microsoft Yahei"/>
                <a:ea typeface="Microsoft Yahei"/>
                <a:cs typeface="Microsoft Yahei"/>
              </a:rPr>
              <a:t>输出分辨率</a:t>
            </a:r>
          </a:p>
        </p:txBody>
      </p:sp>
      <p:sp>
        <p:nvSpPr>
          <p:cNvPr id="4" name="TextBox 4"/>
          <p:cNvSpPr txBox="1"/>
          <p:nvPr/>
        </p:nvSpPr>
        <p:spPr>
          <a:xfrm>
            <a:off x="5316538" y="2054291"/>
            <a:ext cx="6096000" cy="852311"/>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设置工程的输出分辨率，一般来说，电影使用24帧，电视剧使用25帧。可以根据具体需求进行调整。</a:t>
            </a:r>
          </a:p>
        </p:txBody>
      </p:sp>
      <p:sp>
        <p:nvSpPr>
          <p:cNvPr id="5" name="TextBox 5"/>
          <p:cNvSpPr txBox="1"/>
          <p:nvPr/>
        </p:nvSpPr>
        <p:spPr>
          <a:xfrm>
            <a:off x="5344099" y="3218179"/>
            <a:ext cx="6096000" cy="400050"/>
          </a:xfrm>
          <a:prstGeom prst="rect">
            <a:avLst/>
          </a:prstGeom>
          <a:ln/>
        </p:spPr>
        <p:txBody>
          <a:bodyPr vert="horz" wrap="square" lIns="114300" tIns="57150" rIns="114300" bIns="57150" rtlCol="0" anchor="b" anchorCtr="0">
            <a:noAutofit/>
          </a:bodyPr>
          <a:lstStyle/>
          <a:p>
            <a:pPr>
              <a:lnSpc>
                <a:spcPct val="77000"/>
              </a:lnSpc>
              <a:spcBef>
                <a:spcPts val="450"/>
              </a:spcBef>
            </a:pPr>
            <a:r>
              <a:rPr lang="en-US" sz="2400" b="1">
                <a:solidFill>
                  <a:schemeClr val="accent1">
                    <a:alpha val="100000"/>
                  </a:schemeClr>
                </a:solidFill>
                <a:latin typeface="Microsoft Yahei"/>
                <a:ea typeface="Microsoft Yahei"/>
                <a:cs typeface="Microsoft Yahei"/>
              </a:rPr>
              <a:t>帧范围</a:t>
            </a:r>
          </a:p>
        </p:txBody>
      </p:sp>
      <p:sp>
        <p:nvSpPr>
          <p:cNvPr id="6" name="TextBox 6"/>
          <p:cNvSpPr txBox="1"/>
          <p:nvPr/>
        </p:nvSpPr>
        <p:spPr>
          <a:xfrm>
            <a:off x="5344099" y="3704525"/>
            <a:ext cx="6096000" cy="852311"/>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设置帧范围，可以选择当前帧、全部帧等。一般来说，渲染输出都是序列帧，然后在后期中进行合成。</a:t>
            </a:r>
          </a:p>
        </p:txBody>
      </p:sp>
      <p:sp>
        <p:nvSpPr>
          <p:cNvPr id="7" name="TextBox 7"/>
          <p:cNvSpPr txBox="1"/>
          <p:nvPr/>
        </p:nvSpPr>
        <p:spPr>
          <a:xfrm>
            <a:off x="5371661" y="4868412"/>
            <a:ext cx="6096000" cy="400050"/>
          </a:xfrm>
          <a:prstGeom prst="rect">
            <a:avLst/>
          </a:prstGeom>
          <a:ln/>
        </p:spPr>
        <p:txBody>
          <a:bodyPr vert="horz" wrap="square" lIns="114300" tIns="57150" rIns="114300" bIns="57150" rtlCol="0" anchor="b" anchorCtr="0">
            <a:noAutofit/>
          </a:bodyPr>
          <a:lstStyle/>
          <a:p>
            <a:pPr>
              <a:lnSpc>
                <a:spcPct val="77000"/>
              </a:lnSpc>
              <a:spcBef>
                <a:spcPts val="450"/>
              </a:spcBef>
            </a:pPr>
            <a:r>
              <a:rPr lang="en-US" sz="2400" b="1">
                <a:solidFill>
                  <a:schemeClr val="accent1">
                    <a:alpha val="100000"/>
                  </a:schemeClr>
                </a:solidFill>
                <a:latin typeface="Microsoft Yahei"/>
                <a:ea typeface="Microsoft Yahei"/>
                <a:cs typeface="Microsoft Yahei"/>
              </a:rPr>
              <a:t>输出路径</a:t>
            </a:r>
          </a:p>
        </p:txBody>
      </p:sp>
      <p:sp>
        <p:nvSpPr>
          <p:cNvPr id="8" name="TextBox 8"/>
          <p:cNvSpPr txBox="1"/>
          <p:nvPr/>
        </p:nvSpPr>
        <p:spPr>
          <a:xfrm>
            <a:off x="5371661" y="5354759"/>
            <a:ext cx="6096000" cy="852311"/>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设置文件将要输出保存的路径，可以选择任意文件夹作为输出路径。</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渲染输出与保存格式</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l="16861" r="16861"/>
          <a:stretch>
            <a:fillRect/>
          </a:stretch>
        </p:blipFill>
        <p:spPr>
          <a:xfrm>
            <a:off x="6203747" y="1487175"/>
            <a:ext cx="5238701" cy="4637054"/>
          </a:xfrm>
          <a:prstGeom prst="rect">
            <a:avLst/>
          </a:prstGeom>
        </p:spPr>
      </p:pic>
      <p:sp>
        <p:nvSpPr>
          <p:cNvPr id="3" name="TextBox 3"/>
          <p:cNvSpPr txBox="1"/>
          <p:nvPr/>
        </p:nvSpPr>
        <p:spPr>
          <a:xfrm>
            <a:off x="1482606" y="1947878"/>
            <a:ext cx="4238625" cy="914400"/>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降低跟踪深度可以大大加速渲染，但可能会降低画面的质量。可以根据需求进行调整。</a:t>
            </a:r>
          </a:p>
        </p:txBody>
      </p:sp>
      <p:sp>
        <p:nvSpPr>
          <p:cNvPr id="4" name="TextBox 4"/>
          <p:cNvSpPr txBox="1"/>
          <p:nvPr/>
        </p:nvSpPr>
        <p:spPr>
          <a:xfrm>
            <a:off x="1482606" y="1370655"/>
            <a:ext cx="4219575" cy="738707"/>
          </a:xfrm>
          <a:prstGeom prst="rect">
            <a:avLst/>
          </a:prstGeom>
          <a:ln/>
        </p:spPr>
        <p:txBody>
          <a:bodyPr vert="horz" wrap="square" lIns="123825" tIns="123825" rIns="57150" bIns="123825" rtlCol="0" anchor="ctr" anchorCtr="0">
            <a:noAutofit/>
          </a:bodyPr>
          <a:lstStyle/>
          <a:p>
            <a:pPr>
              <a:lnSpc>
                <a:spcPct val="150000"/>
              </a:lnSpc>
            </a:pPr>
            <a:r>
              <a:rPr lang="en-US" sz="2400" b="1">
                <a:solidFill>
                  <a:schemeClr val="accent1">
                    <a:alpha val="100000"/>
                  </a:schemeClr>
                </a:solidFill>
                <a:latin typeface="Microsoft Yahei"/>
                <a:ea typeface="Microsoft Yahei"/>
                <a:cs typeface="Microsoft Yahei"/>
              </a:rPr>
              <a:t>降低跟踪深度</a:t>
            </a:r>
          </a:p>
        </p:txBody>
      </p:sp>
      <p:sp>
        <p:nvSpPr>
          <p:cNvPr id="5" name="TextBox 5"/>
          <p:cNvSpPr txBox="1"/>
          <p:nvPr/>
        </p:nvSpPr>
        <p:spPr>
          <a:xfrm>
            <a:off x="1482606" y="3712973"/>
            <a:ext cx="4238625" cy="914400"/>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增加全局光照可以让画面更加真实，但也会增加渲染时间。可以根据需求进行调整。</a:t>
            </a:r>
          </a:p>
        </p:txBody>
      </p:sp>
      <p:sp>
        <p:nvSpPr>
          <p:cNvPr id="6" name="TextBox 6"/>
          <p:cNvSpPr txBox="1"/>
          <p:nvPr/>
        </p:nvSpPr>
        <p:spPr>
          <a:xfrm>
            <a:off x="1482606" y="3116450"/>
            <a:ext cx="4219575" cy="736876"/>
          </a:xfrm>
          <a:prstGeom prst="rect">
            <a:avLst/>
          </a:prstGeom>
          <a:ln/>
        </p:spPr>
        <p:txBody>
          <a:bodyPr vert="horz" wrap="square" lIns="123825" tIns="123825" rIns="57150" bIns="123825" rtlCol="0" anchor="ctr" anchorCtr="0">
            <a:noAutofit/>
          </a:bodyPr>
          <a:lstStyle/>
          <a:p>
            <a:pPr>
              <a:lnSpc>
                <a:spcPct val="150000"/>
              </a:lnSpc>
            </a:pPr>
            <a:r>
              <a:rPr lang="en-US" sz="2400" b="1">
                <a:solidFill>
                  <a:schemeClr val="accent1">
                    <a:alpha val="100000"/>
                  </a:schemeClr>
                </a:solidFill>
                <a:latin typeface="Microsoft Yahei"/>
                <a:ea typeface="Microsoft Yahei"/>
                <a:cs typeface="Microsoft Yahei"/>
              </a:rPr>
              <a:t>增加全局光照</a:t>
            </a:r>
          </a:p>
        </p:txBody>
      </p:sp>
      <p:sp>
        <p:nvSpPr>
          <p:cNvPr id="7" name="TextBox 7"/>
          <p:cNvSpPr txBox="1"/>
          <p:nvPr/>
        </p:nvSpPr>
        <p:spPr>
          <a:xfrm>
            <a:off x="1482606" y="5377103"/>
            <a:ext cx="4238625" cy="914400"/>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使用物理渲染比标准渲染器渲染的效果更好，而且更快。可以模拟真实摄像机的操作。</a:t>
            </a:r>
          </a:p>
        </p:txBody>
      </p:sp>
      <p:sp>
        <p:nvSpPr>
          <p:cNvPr id="8" name="TextBox 8"/>
          <p:cNvSpPr txBox="1"/>
          <p:nvPr/>
        </p:nvSpPr>
        <p:spPr>
          <a:xfrm>
            <a:off x="1482606" y="4799881"/>
            <a:ext cx="4219575" cy="749453"/>
          </a:xfrm>
          <a:prstGeom prst="rect">
            <a:avLst/>
          </a:prstGeom>
          <a:ln/>
        </p:spPr>
        <p:txBody>
          <a:bodyPr vert="horz" wrap="square" lIns="123825" tIns="123825" rIns="57150" bIns="123825" rtlCol="0" anchor="ctr" anchorCtr="0">
            <a:noAutofit/>
          </a:bodyPr>
          <a:lstStyle/>
          <a:p>
            <a:pPr>
              <a:lnSpc>
                <a:spcPct val="150000"/>
              </a:lnSpc>
            </a:pPr>
            <a:r>
              <a:rPr lang="en-US" sz="2400" b="1">
                <a:solidFill>
                  <a:schemeClr val="accent1">
                    <a:alpha val="100000"/>
                  </a:schemeClr>
                </a:solidFill>
                <a:latin typeface="Microsoft Yahei"/>
                <a:ea typeface="Microsoft Yahei"/>
                <a:cs typeface="Microsoft Yahei"/>
              </a:rPr>
              <a:t>使用物理渲染</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渲染输出选项详解</a:t>
            </a:r>
          </a:p>
        </p:txBody>
      </p:sp>
      <p:sp>
        <p:nvSpPr>
          <p:cNvPr id="10" name="TextBox 10"/>
          <p:cNvSpPr txBox="1"/>
          <p:nvPr/>
        </p:nvSpPr>
        <p:spPr>
          <a:xfrm>
            <a:off x="542238" y="1676264"/>
            <a:ext cx="849630" cy="481965"/>
          </a:xfrm>
          <a:prstGeom prst="rect">
            <a:avLst/>
          </a:prstGeom>
          <a:ln/>
        </p:spPr>
        <p:txBody>
          <a:bodyPr vert="horz" wrap="square" lIns="91440" tIns="45720" rIns="91440" bIns="45720" rtlCol="0" anchor="ctr" anchorCtr="0">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01</a:t>
            </a:r>
          </a:p>
        </p:txBody>
      </p:sp>
      <p:sp>
        <p:nvSpPr>
          <p:cNvPr id="11" name="TextBox 11"/>
          <p:cNvSpPr txBox="1"/>
          <p:nvPr/>
        </p:nvSpPr>
        <p:spPr>
          <a:xfrm>
            <a:off x="542238" y="3414840"/>
            <a:ext cx="849630" cy="481965"/>
          </a:xfrm>
          <a:prstGeom prst="rect">
            <a:avLst/>
          </a:prstGeom>
          <a:ln/>
        </p:spPr>
        <p:txBody>
          <a:bodyPr vert="horz" wrap="square" lIns="91440" tIns="45720" rIns="91440" bIns="45720" rtlCol="0" anchor="ctr" anchorCtr="0">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02</a:t>
            </a:r>
          </a:p>
        </p:txBody>
      </p:sp>
      <p:sp>
        <p:nvSpPr>
          <p:cNvPr id="12" name="TextBox 12"/>
          <p:cNvSpPr txBox="1"/>
          <p:nvPr/>
        </p:nvSpPr>
        <p:spPr>
          <a:xfrm>
            <a:off x="542238" y="5136121"/>
            <a:ext cx="849630" cy="481965"/>
          </a:xfrm>
          <a:prstGeom prst="rect">
            <a:avLst/>
          </a:prstGeom>
          <a:ln/>
        </p:spPr>
        <p:txBody>
          <a:bodyPr vert="horz" wrap="square" lIns="91440" tIns="45720" rIns="91440" bIns="45720" rtlCol="0" anchor="ctr" anchorCtr="0">
            <a:spAutoFit/>
          </a:bodyPr>
          <a:lstStyle/>
          <a:p>
            <a:pPr algn="ctr">
              <a:lnSpc>
                <a:spcPct val="100000"/>
              </a:lnSpc>
              <a:spcBef>
                <a:spcPts val="375"/>
              </a:spcBef>
            </a:pPr>
            <a:r>
              <a:rPr lang="en-US" sz="2400">
                <a:solidFill>
                  <a:schemeClr val="accent1">
                    <a:alpha val="100000"/>
                  </a:schemeClr>
                </a:solidFill>
                <a:latin typeface="Microsoft Yahei"/>
                <a:ea typeface="Microsoft Yahei"/>
                <a:cs typeface="Microsoft Yahei"/>
              </a:rPr>
              <a:t>03</a:t>
            </a:r>
          </a:p>
        </p:txBody>
      </p:sp>
      <p:sp>
        <p:nvSpPr>
          <p:cNvPr id="13" name="AutoShape 13"/>
          <p:cNvSpPr/>
          <p:nvPr/>
        </p:nvSpPr>
        <p:spPr>
          <a:xfrm>
            <a:off x="647738" y="1597932"/>
            <a:ext cx="638629" cy="638629"/>
          </a:xfrm>
          <a:prstGeom prst="rect">
            <a:avLst/>
          </a:prstGeom>
          <a:noFill/>
          <a:ln w="19050">
            <a:solidFill>
              <a:schemeClr val="accent1">
                <a:alpha val="100000"/>
              </a:schemeClr>
            </a:solidFill>
            <a:prstDash val="solid"/>
          </a:ln>
        </p:spPr>
      </p:sp>
      <p:sp>
        <p:nvSpPr>
          <p:cNvPr id="14" name="AutoShape 14"/>
          <p:cNvSpPr/>
          <p:nvPr/>
        </p:nvSpPr>
        <p:spPr>
          <a:xfrm>
            <a:off x="647738" y="3327861"/>
            <a:ext cx="638629" cy="638629"/>
          </a:xfrm>
          <a:prstGeom prst="rect">
            <a:avLst/>
          </a:prstGeom>
          <a:noFill/>
          <a:ln w="19050">
            <a:solidFill>
              <a:schemeClr val="accent1">
                <a:alpha val="100000"/>
              </a:schemeClr>
            </a:solidFill>
            <a:prstDash val="solid"/>
          </a:ln>
        </p:spPr>
      </p:sp>
      <p:sp>
        <p:nvSpPr>
          <p:cNvPr id="15" name="AutoShape 15"/>
          <p:cNvSpPr/>
          <p:nvPr/>
        </p:nvSpPr>
        <p:spPr>
          <a:xfrm>
            <a:off x="647738" y="5057789"/>
            <a:ext cx="638629" cy="638629"/>
          </a:xfrm>
          <a:prstGeom prst="rect">
            <a:avLst/>
          </a:prstGeom>
          <a:noFill/>
          <a:ln w="19050">
            <a:solidFill>
              <a:schemeClr val="accent1">
                <a:alpha val="100000"/>
              </a:schemeClr>
            </a:solidFill>
            <a:prstDash val="solid"/>
          </a:ln>
        </p:spPr>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a:stretch>
            <a:fillRect/>
          </a:stretch>
        </p:blipFill>
        <p:spPr>
          <a:xfrm>
            <a:off x="623312" y="1743101"/>
            <a:ext cx="3394942" cy="1865457"/>
          </a:xfrm>
          <a:prstGeom prst="rect">
            <a:avLst/>
          </a:prstGeom>
        </p:spPr>
      </p:pic>
      <p:sp>
        <p:nvSpPr>
          <p:cNvPr id="3" name="AutoShape 3"/>
          <p:cNvSpPr/>
          <p:nvPr/>
        </p:nvSpPr>
        <p:spPr>
          <a:xfrm>
            <a:off x="623312" y="3209213"/>
            <a:ext cx="3394942" cy="2857500"/>
          </a:xfrm>
          <a:prstGeom prst="roundRect">
            <a:avLst>
              <a:gd name="adj" fmla="val 7195"/>
            </a:avLst>
          </a:prstGeom>
          <a:solidFill>
            <a:srgbClr val="FFFFFF">
              <a:alpha val="100000"/>
            </a:srgbClr>
          </a:solidFill>
          <a:ln/>
          <a:effectLst>
            <a:outerShdw blurRad="342900">
              <a:srgbClr val="000000">
                <a:alpha val="5000"/>
              </a:srgbClr>
            </a:outerShdw>
          </a:effectLst>
        </p:spPr>
      </p:sp>
      <p:pic>
        <p:nvPicPr>
          <p:cNvPr id="4" name="Picture 4"/>
          <p:cNvPicPr>
            <a:picLocks noChangeAspect="1"/>
          </p:cNvPicPr>
          <p:nvPr/>
        </p:nvPicPr>
        <p:blipFill>
          <a:blip r:embed="rId4"/>
          <a:srcRect t="8789" b="8789"/>
          <a:stretch>
            <a:fillRect/>
          </a:stretch>
        </p:blipFill>
        <p:spPr>
          <a:xfrm>
            <a:off x="8189230" y="1775853"/>
            <a:ext cx="3394942" cy="1865457"/>
          </a:xfrm>
          <a:prstGeom prst="rect">
            <a:avLst/>
          </a:prstGeom>
        </p:spPr>
      </p:pic>
      <p:sp>
        <p:nvSpPr>
          <p:cNvPr id="5" name="AutoShape 5"/>
          <p:cNvSpPr/>
          <p:nvPr/>
        </p:nvSpPr>
        <p:spPr>
          <a:xfrm>
            <a:off x="8189230" y="3209213"/>
            <a:ext cx="3394942" cy="2857500"/>
          </a:xfrm>
          <a:prstGeom prst="roundRect">
            <a:avLst>
              <a:gd name="adj" fmla="val 7195"/>
            </a:avLst>
          </a:prstGeom>
          <a:solidFill>
            <a:srgbClr val="FFFFFF">
              <a:alpha val="100000"/>
            </a:srgbClr>
          </a:solidFill>
          <a:ln/>
          <a:effectLst>
            <a:outerShdw blurRad="342900">
              <a:srgbClr val="000000">
                <a:alpha val="5000"/>
              </a:srgbClr>
            </a:outerShdw>
          </a:effectLst>
        </p:spPr>
      </p:sp>
      <p:sp>
        <p:nvSpPr>
          <p:cNvPr id="6" name="TextBox 6"/>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物理渲染与摄像机物理功能</a:t>
            </a:r>
          </a:p>
        </p:txBody>
      </p:sp>
      <p:sp>
        <p:nvSpPr>
          <p:cNvPr id="7" name="TextBox 7"/>
          <p:cNvSpPr txBox="1"/>
          <p:nvPr/>
        </p:nvSpPr>
        <p:spPr>
          <a:xfrm>
            <a:off x="729057" y="3453550"/>
            <a:ext cx="3183452" cy="559238"/>
          </a:xfrm>
          <a:prstGeom prst="rect">
            <a:avLst/>
          </a:prstGeom>
          <a:ln/>
        </p:spPr>
        <p:txBody>
          <a:bodyPr vert="horz" wrap="square" lIns="66008" tIns="33052" rIns="66008" bIns="33052" rtlCol="0" anchor="ctr" anchorCtr="0">
            <a:noAutofit/>
          </a:bodyPr>
          <a:lstStyle/>
          <a:p>
            <a:pPr algn="ctr">
              <a:lnSpc>
                <a:spcPct val="150000"/>
              </a:lnSpc>
            </a:pPr>
            <a:r>
              <a:rPr lang="en-US" sz="2400" b="1">
                <a:solidFill>
                  <a:srgbClr val="000000">
                    <a:alpha val="100000"/>
                  </a:srgbClr>
                </a:solidFill>
                <a:latin typeface="Microsoft Yahei"/>
                <a:ea typeface="Microsoft Yahei"/>
                <a:cs typeface="Microsoft Yahei"/>
              </a:rPr>
              <a:t>摄像机物理功能</a:t>
            </a:r>
          </a:p>
        </p:txBody>
      </p:sp>
      <p:sp>
        <p:nvSpPr>
          <p:cNvPr id="8" name="TextBox 8"/>
          <p:cNvSpPr txBox="1"/>
          <p:nvPr/>
        </p:nvSpPr>
        <p:spPr>
          <a:xfrm>
            <a:off x="811743" y="4164695"/>
            <a:ext cx="3018080" cy="1613061"/>
          </a:xfrm>
          <a:prstGeom prst="rect">
            <a:avLst/>
          </a:prstGeom>
          <a:ln/>
        </p:spPr>
        <p:txBody>
          <a:bodyPr vert="horz" wrap="square" lIns="66008" tIns="33052" rIns="66008" bIns="33052" rtlCol="0" anchor="t" anchorCtr="0">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在开启物理渲染以后，摄像机里面的物理功能都会被解锁，可以模拟真实摄像机的操作。</a:t>
            </a:r>
          </a:p>
        </p:txBody>
      </p:sp>
      <p:pic>
        <p:nvPicPr>
          <p:cNvPr id="9" name="Picture 9"/>
          <p:cNvPicPr>
            <a:picLocks noChangeAspect="1"/>
          </p:cNvPicPr>
          <p:nvPr/>
        </p:nvPicPr>
        <p:blipFill>
          <a:blip r:embed="rId5"/>
          <a:srcRect/>
          <a:stretch>
            <a:fillRect/>
          </a:stretch>
        </p:blipFill>
        <p:spPr>
          <a:xfrm>
            <a:off x="4405937" y="1779196"/>
            <a:ext cx="3394942" cy="1865457"/>
          </a:xfrm>
          <a:prstGeom prst="rect">
            <a:avLst/>
          </a:prstGeom>
        </p:spPr>
      </p:pic>
      <p:sp>
        <p:nvSpPr>
          <p:cNvPr id="10" name="AutoShape 10"/>
          <p:cNvSpPr/>
          <p:nvPr/>
        </p:nvSpPr>
        <p:spPr>
          <a:xfrm>
            <a:off x="4405937" y="3209213"/>
            <a:ext cx="3394942" cy="2857500"/>
          </a:xfrm>
          <a:prstGeom prst="roundRect">
            <a:avLst>
              <a:gd name="adj" fmla="val 7195"/>
            </a:avLst>
          </a:prstGeom>
          <a:solidFill>
            <a:srgbClr val="FFFFFF">
              <a:alpha val="100000"/>
            </a:srgbClr>
          </a:solidFill>
          <a:ln/>
          <a:effectLst>
            <a:outerShdw blurRad="342900">
              <a:srgbClr val="000000">
                <a:alpha val="5000"/>
              </a:srgbClr>
            </a:outerShdw>
          </a:effectLst>
        </p:spPr>
      </p:sp>
      <p:sp>
        <p:nvSpPr>
          <p:cNvPr id="11" name="TextBox 11"/>
          <p:cNvSpPr txBox="1"/>
          <p:nvPr/>
        </p:nvSpPr>
        <p:spPr>
          <a:xfrm>
            <a:off x="4511682" y="3453550"/>
            <a:ext cx="3183452" cy="559238"/>
          </a:xfrm>
          <a:prstGeom prst="rect">
            <a:avLst/>
          </a:prstGeom>
          <a:ln/>
        </p:spPr>
        <p:txBody>
          <a:bodyPr vert="horz" wrap="square" lIns="66008" tIns="33052" rIns="66008" bIns="33052" rtlCol="0" anchor="ctr" anchorCtr="0">
            <a:noAutofit/>
          </a:bodyPr>
          <a:lstStyle/>
          <a:p>
            <a:pPr algn="ctr">
              <a:lnSpc>
                <a:spcPct val="150000"/>
              </a:lnSpc>
            </a:pPr>
            <a:r>
              <a:rPr lang="en-US" sz="2400" b="1">
                <a:solidFill>
                  <a:srgbClr val="000000">
                    <a:alpha val="100000"/>
                  </a:srgbClr>
                </a:solidFill>
                <a:latin typeface="Microsoft Yahei"/>
                <a:ea typeface="Microsoft Yahei"/>
                <a:cs typeface="Microsoft Yahei"/>
              </a:rPr>
              <a:t>材质参数调整</a:t>
            </a:r>
          </a:p>
        </p:txBody>
      </p:sp>
      <p:sp>
        <p:nvSpPr>
          <p:cNvPr id="12" name="TextBox 12"/>
          <p:cNvSpPr txBox="1"/>
          <p:nvPr/>
        </p:nvSpPr>
        <p:spPr>
          <a:xfrm>
            <a:off x="8294976" y="3453550"/>
            <a:ext cx="3183452" cy="559238"/>
          </a:xfrm>
          <a:prstGeom prst="rect">
            <a:avLst/>
          </a:prstGeom>
          <a:ln/>
        </p:spPr>
        <p:txBody>
          <a:bodyPr vert="horz" wrap="square" lIns="66008" tIns="33052" rIns="66008" bIns="33052" rtlCol="0" anchor="ctr" anchorCtr="0">
            <a:noAutofit/>
          </a:bodyPr>
          <a:lstStyle/>
          <a:p>
            <a:pPr algn="ctr">
              <a:lnSpc>
                <a:spcPct val="150000"/>
              </a:lnSpc>
            </a:pPr>
            <a:r>
              <a:rPr lang="en-US" sz="2400" b="1">
                <a:solidFill>
                  <a:srgbClr val="000000">
                    <a:alpha val="100000"/>
                  </a:srgbClr>
                </a:solidFill>
                <a:latin typeface="Microsoft Yahei"/>
                <a:ea typeface="Microsoft Yahei"/>
                <a:cs typeface="Microsoft Yahei"/>
              </a:rPr>
              <a:t>灯光参数调整</a:t>
            </a:r>
          </a:p>
        </p:txBody>
      </p:sp>
      <p:sp>
        <p:nvSpPr>
          <p:cNvPr id="13" name="TextBox 13"/>
          <p:cNvSpPr txBox="1"/>
          <p:nvPr/>
        </p:nvSpPr>
        <p:spPr>
          <a:xfrm>
            <a:off x="4594368" y="4164695"/>
            <a:ext cx="3018080" cy="1613061"/>
          </a:xfrm>
          <a:prstGeom prst="rect">
            <a:avLst/>
          </a:prstGeom>
          <a:ln/>
        </p:spPr>
        <p:txBody>
          <a:bodyPr vert="horz" wrap="square" lIns="66008" tIns="33052" rIns="66008" bIns="33052" rtlCol="0" anchor="t" anchorCtr="0">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在物理渲染中，材质的反射、折射等参数需要配合调整，才能接近真实效果。可以根据具体情况进行调整。</a:t>
            </a:r>
          </a:p>
        </p:txBody>
      </p:sp>
      <p:sp>
        <p:nvSpPr>
          <p:cNvPr id="14" name="TextBox 14"/>
          <p:cNvSpPr txBox="1"/>
          <p:nvPr/>
        </p:nvSpPr>
        <p:spPr>
          <a:xfrm>
            <a:off x="8377661" y="4164695"/>
            <a:ext cx="3018080" cy="1613061"/>
          </a:xfrm>
          <a:prstGeom prst="rect">
            <a:avLst/>
          </a:prstGeom>
          <a:ln/>
        </p:spPr>
        <p:txBody>
          <a:bodyPr vert="horz" wrap="square" lIns="66008" tIns="33052" rIns="66008" bIns="33052" rtlCol="0" anchor="t" anchorCtr="0">
            <a:normAutofit/>
          </a:bodyPr>
          <a:lstStyle/>
          <a:p>
            <a:pPr algn="l">
              <a:lnSpc>
                <a:spcPct val="150000"/>
              </a:lnSpc>
            </a:pPr>
            <a:r>
              <a:rPr lang="en-US" sz="1500">
                <a:solidFill>
                  <a:srgbClr val="000000">
                    <a:alpha val="69804"/>
                    <a:alpha val="70000"/>
                  </a:srgbClr>
                </a:solidFill>
                <a:latin typeface="Microsoft Yahei"/>
                <a:ea typeface="Microsoft Yahei"/>
                <a:cs typeface="Microsoft Yahei"/>
              </a:rPr>
              <a:t>在物理渲染中，灯光的亮度、颜色等参数也需要配合调整，才能达到理想的效果。可以根据具体情况进行调整。</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t="16675" b="16675"/>
          <a:stretch>
            <a:fillRect/>
          </a:stretch>
        </p:blipFill>
        <p:spPr>
          <a:xfrm>
            <a:off x="4462463" y="2088071"/>
            <a:ext cx="3267075" cy="3267075"/>
          </a:xfrm>
          <a:prstGeom prst="ellipse">
            <a:avLst/>
          </a:prstGeom>
          <a:ln w="57150">
            <a:solidFill>
              <a:schemeClr val="accent1"/>
            </a:solidFill>
            <a:prstDash val="solid"/>
          </a:ln>
        </p:spPr>
      </p:pic>
      <p:sp>
        <p:nvSpPr>
          <p:cNvPr id="3" name="TextBox 3"/>
          <p:cNvSpPr txBox="1"/>
          <p:nvPr/>
        </p:nvSpPr>
        <p:spPr>
          <a:xfrm>
            <a:off x="539110" y="2972036"/>
            <a:ext cx="3314231" cy="647995"/>
          </a:xfrm>
          <a:prstGeom prst="rect">
            <a:avLst/>
          </a:prstGeom>
          <a:ln/>
        </p:spPr>
        <p:txBody>
          <a:bodyPr vert="horz" wrap="square" lIns="114300" tIns="57150" rIns="114300" bIns="57150" rtlCol="0" anchor="ctr" anchorCtr="0">
            <a:noAutofit/>
          </a:bodyPr>
          <a:lstStyle/>
          <a:p>
            <a:pPr algn="r">
              <a:lnSpc>
                <a:spcPct val="120000"/>
              </a:lnSpc>
            </a:pPr>
            <a:r>
              <a:rPr lang="en-US" sz="2400" b="1">
                <a:solidFill>
                  <a:schemeClr val="accent1">
                    <a:alpha val="100000"/>
                  </a:schemeClr>
                </a:solidFill>
                <a:latin typeface="Microsoft Yahei"/>
                <a:ea typeface="Microsoft Yahei"/>
                <a:cs typeface="Microsoft Yahei"/>
              </a:rPr>
              <a:t>全局光设置</a:t>
            </a:r>
          </a:p>
        </p:txBody>
      </p:sp>
      <p:sp>
        <p:nvSpPr>
          <p:cNvPr id="4" name="TextBox 4"/>
          <p:cNvSpPr txBox="1"/>
          <p:nvPr/>
        </p:nvSpPr>
        <p:spPr>
          <a:xfrm>
            <a:off x="8059848" y="1716027"/>
            <a:ext cx="3314231" cy="1580007"/>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增加环境吸收可以让阴影更加真实。参数一般默认即可。</a:t>
            </a:r>
          </a:p>
        </p:txBody>
      </p:sp>
      <p:sp>
        <p:nvSpPr>
          <p:cNvPr id="5" name="TextBox 5"/>
          <p:cNvSpPr txBox="1"/>
          <p:nvPr/>
        </p:nvSpPr>
        <p:spPr>
          <a:xfrm>
            <a:off x="8059848" y="1097369"/>
            <a:ext cx="3314231" cy="622955"/>
          </a:xfrm>
          <a:prstGeom prst="rect">
            <a:avLst/>
          </a:prstGeom>
          <a:ln/>
        </p:spPr>
        <p:txBody>
          <a:bodyPr vert="horz" wrap="square" lIns="114300" tIns="57150" rIns="114300" bIns="57150" rtlCol="0" anchor="ctr" anchorCtr="0">
            <a:noAutofit/>
          </a:bodyPr>
          <a:lstStyle/>
          <a:p>
            <a:pPr>
              <a:lnSpc>
                <a:spcPct val="96000"/>
              </a:lnSpc>
            </a:pPr>
            <a:r>
              <a:rPr lang="en-US" sz="2400" b="1">
                <a:solidFill>
                  <a:schemeClr val="accent1">
                    <a:alpha val="100000"/>
                  </a:schemeClr>
                </a:solidFill>
                <a:latin typeface="Microsoft Yahei"/>
                <a:ea typeface="Microsoft Yahei"/>
                <a:cs typeface="Microsoft Yahei"/>
              </a:rPr>
              <a:t>环境吸收设置</a:t>
            </a:r>
          </a:p>
        </p:txBody>
      </p:sp>
      <p:sp>
        <p:nvSpPr>
          <p:cNvPr id="6" name="TextBox 6"/>
          <p:cNvSpPr txBox="1"/>
          <p:nvPr/>
        </p:nvSpPr>
        <p:spPr>
          <a:xfrm>
            <a:off x="8059848" y="4019931"/>
            <a:ext cx="3314231" cy="547835"/>
          </a:xfrm>
          <a:prstGeom prst="rect">
            <a:avLst/>
          </a:prstGeom>
          <a:ln/>
        </p:spPr>
        <p:txBody>
          <a:bodyPr vert="horz" wrap="square" lIns="114300" tIns="57150" rIns="114300" bIns="5715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材质、灯光参数配合</a:t>
            </a:r>
          </a:p>
        </p:txBody>
      </p:sp>
      <p:sp>
        <p:nvSpPr>
          <p:cNvPr id="7" name="TextBox 7"/>
          <p:cNvSpPr txBox="1"/>
          <p:nvPr/>
        </p:nvSpPr>
        <p:spPr>
          <a:xfrm>
            <a:off x="8059848" y="4565142"/>
            <a:ext cx="3314231" cy="1580007"/>
          </a:xfrm>
          <a:prstGeom prst="rect">
            <a:avLst/>
          </a:prstGeom>
          <a:ln/>
        </p:spPr>
        <p:txBody>
          <a:bodyPr vert="horz" wrap="square" lIns="114300" tIns="57150" rIns="114300" bIns="57150" rtlCol="0" anchor="t" anchorCtr="0">
            <a:noAutofit/>
          </a:bodyPr>
          <a:lstStyle/>
          <a:p>
            <a:pPr algn="l">
              <a:lnSpc>
                <a:spcPct val="140000"/>
              </a:lnSpc>
            </a:pPr>
            <a:r>
              <a:rPr lang="en-US" sz="1500">
                <a:solidFill>
                  <a:schemeClr val="dk1">
                    <a:alpha val="100000"/>
                  </a:schemeClr>
                </a:solidFill>
                <a:latin typeface="Microsoft Yahei"/>
                <a:ea typeface="Microsoft Yahei"/>
                <a:cs typeface="Microsoft Yahei"/>
              </a:rPr>
              <a:t>C4D的材质、灯光对象、渲染设置有很多很多参数，需要根据具体情况进行配合调整。</a:t>
            </a:r>
          </a:p>
        </p:txBody>
      </p:sp>
      <p:sp>
        <p:nvSpPr>
          <p:cNvPr id="8" name="TextBox 8"/>
          <p:cNvSpPr txBox="1"/>
          <p:nvPr/>
        </p:nvSpPr>
        <p:spPr>
          <a:xfrm>
            <a:off x="539110" y="3620031"/>
            <a:ext cx="3314231" cy="1580007"/>
          </a:xfrm>
          <a:prstGeom prst="rect">
            <a:avLst/>
          </a:prstGeom>
          <a:ln/>
        </p:spPr>
        <p:txBody>
          <a:bodyPr vert="horz" wrap="square" lIns="114300" tIns="57150" rIns="114300" bIns="57150" rtlCol="0" anchor="t" anchorCtr="0">
            <a:noAutofit/>
          </a:bodyPr>
          <a:lstStyle/>
          <a:p>
            <a:pPr algn="r">
              <a:lnSpc>
                <a:spcPct val="140000"/>
              </a:lnSpc>
            </a:pPr>
            <a:r>
              <a:rPr lang="en-US" sz="1500">
                <a:solidFill>
                  <a:schemeClr val="dk1">
                    <a:alpha val="100000"/>
                  </a:schemeClr>
                </a:solidFill>
                <a:latin typeface="Microsoft Yahei"/>
                <a:ea typeface="Microsoft Yahei"/>
                <a:cs typeface="Microsoft Yahei"/>
              </a:rPr>
              <a:t>在全局光中设置首次反弹和二次反弹引擎，这种组合是C4D全局光效率最高的。</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全局光与环境吸收设置</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07</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C4D渲染（二）与商业实战案例</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话筒建模与渲染步骤</a:t>
            </a:r>
          </a:p>
        </p:txBody>
      </p:sp>
      <p:sp>
        <p:nvSpPr>
          <p:cNvPr id="3" name="TextBox 3"/>
          <p:cNvSpPr txBox="1"/>
          <p:nvPr/>
        </p:nvSpPr>
        <p:spPr>
          <a:xfrm>
            <a:off x="1036673" y="1749339"/>
            <a:ext cx="10118200" cy="4157254"/>
          </a:xfrm>
          <a:prstGeom prst="rect">
            <a:avLst/>
          </a:prstGeom>
          <a:ln/>
        </p:spPr>
        <p:txBody>
          <a:bodyPr vert="horz" wrap="square" lIns="66008" tIns="33052" rIns="66008" bIns="33052" rtlCol="0" anchor="t" anchorCtr="0">
            <a:normAutofit/>
          </a:bodyPr>
          <a:lstStyle/>
          <a:p>
            <a:pPr algn="l">
              <a:lnSpc>
                <a:spcPct val="140000"/>
              </a:lnSpc>
            </a:pPr>
            <a:r>
              <a:rPr lang="en-US" sz="1500" b="1">
                <a:solidFill>
                  <a:schemeClr val="accent1">
                    <a:alpha val="100000"/>
                  </a:schemeClr>
                </a:solidFill>
                <a:latin typeface="Microsoft Yahei"/>
                <a:ea typeface="Microsoft Yahei"/>
                <a:cs typeface="Microsoft Yahei"/>
              </a:rPr>
              <a:t>基础建模</a:t>
            </a:r>
          </a:p>
          <a:p>
            <a:pPr algn="l">
              <a:lnSpc>
                <a:spcPct val="140000"/>
              </a:lnSpc>
            </a:pPr>
            <a:r>
              <a:rPr lang="en-US" sz="1500">
                <a:solidFill>
                  <a:schemeClr val="dk1">
                    <a:alpha val="100000"/>
                  </a:schemeClr>
                </a:solidFill>
                <a:latin typeface="Microsoft Yahei"/>
                <a:ea typeface="Microsoft Yahei"/>
                <a:cs typeface="Microsoft Yahei"/>
              </a:rPr>
              <a:t>使用C4D的“几何体”菜单创建“胶囊”和“圆柱”，调整大小和位置，形成话筒的基本形状。通过删除、复制和调整，构建话筒的完整外形。模型优化，将模型转换为可编辑对象，进行点和面的优化调整，确保模型质量。使用“提取样条”命令创建细节，如话筒的网格部分。细节添加，创建并调整圆柱、球体等几何体，用于话筒的装饰和细节部分。使用“钢笔工具”绘制传输线路径，并添加扫描效果。场景搭建，构建简单的场景，包括立方体和平面，用于展示话筒。为场景元素添加材质，如深灰色平面和倒角立方体。材质设置，创建金色反射材质，并应用于话筒的主要部分。使用平铺纹理和Alpha通道，为话筒添加复杂的纹理效果。复制并调整材质，以适应话筒的不同部分。最终调整，为话筒下半部分赋予黑色材质，并添加反射效果。将调整后的材质应用到话筒的其他部位，完成最终渲染准备。</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a:stretch>
            <a:fillRect/>
          </a:stretch>
        </p:blipFill>
        <p:spPr>
          <a:xfrm>
            <a:off x="640619" y="1239230"/>
            <a:ext cx="3783578" cy="5044771"/>
          </a:xfrm>
          <a:prstGeom prst="rect">
            <a:avLst/>
          </a:prstGeom>
        </p:spPr>
      </p:pic>
      <p:sp>
        <p:nvSpPr>
          <p:cNvPr id="3" name="TextBox 3"/>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商业实战案例工具箱打开</a:t>
            </a:r>
          </a:p>
        </p:txBody>
      </p:sp>
      <p:sp>
        <p:nvSpPr>
          <p:cNvPr id="4" name="AutoShape 4"/>
          <p:cNvSpPr/>
          <p:nvPr/>
        </p:nvSpPr>
        <p:spPr>
          <a:xfrm>
            <a:off x="4195024" y="4787018"/>
            <a:ext cx="701468" cy="550104"/>
          </a:xfrm>
          <a:prstGeom prst="rect">
            <a:avLst/>
          </a:prstGeom>
          <a:solidFill>
            <a:schemeClr val="accent1">
              <a:alpha val="100000"/>
            </a:schemeClr>
          </a:solidFill>
          <a:ln/>
        </p:spPr>
      </p:sp>
      <p:sp>
        <p:nvSpPr>
          <p:cNvPr id="5" name="AutoShape 5"/>
          <p:cNvSpPr/>
          <p:nvPr/>
        </p:nvSpPr>
        <p:spPr>
          <a:xfrm>
            <a:off x="4195024" y="3018088"/>
            <a:ext cx="701468" cy="550104"/>
          </a:xfrm>
          <a:prstGeom prst="rect">
            <a:avLst/>
          </a:prstGeom>
          <a:solidFill>
            <a:schemeClr val="accent1">
              <a:alpha val="100000"/>
            </a:schemeClr>
          </a:solidFill>
          <a:ln/>
        </p:spPr>
      </p:sp>
      <p:sp>
        <p:nvSpPr>
          <p:cNvPr id="6" name="AutoShape 6"/>
          <p:cNvSpPr/>
          <p:nvPr/>
        </p:nvSpPr>
        <p:spPr>
          <a:xfrm>
            <a:off x="4195024" y="1237957"/>
            <a:ext cx="701468" cy="550104"/>
          </a:xfrm>
          <a:prstGeom prst="rect">
            <a:avLst/>
          </a:prstGeom>
          <a:solidFill>
            <a:schemeClr val="accent1">
              <a:alpha val="100000"/>
            </a:schemeClr>
          </a:solidFill>
          <a:ln/>
        </p:spPr>
      </p:sp>
      <p:sp>
        <p:nvSpPr>
          <p:cNvPr id="7" name="TextBox 7"/>
          <p:cNvSpPr txBox="1"/>
          <p:nvPr/>
        </p:nvSpPr>
        <p:spPr>
          <a:xfrm>
            <a:off x="5259845" y="294547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材质库</a:t>
            </a:r>
          </a:p>
        </p:txBody>
      </p:sp>
      <p:sp>
        <p:nvSpPr>
          <p:cNvPr id="8" name="TextBox 8"/>
          <p:cNvSpPr txBox="1"/>
          <p:nvPr/>
        </p:nvSpPr>
        <p:spPr>
          <a:xfrm>
            <a:off x="5259845" y="3472246"/>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C4D软件自带了一个丰富的材质库，其中包含各种不同类型的材质，例如金属、玻璃、塑料等。这些材质可以用来制作各种真实的效果，例如灯光照射下的反射、折射等。</a:t>
            </a:r>
          </a:p>
        </p:txBody>
      </p:sp>
      <p:sp>
        <p:nvSpPr>
          <p:cNvPr id="9" name="TextBox 9"/>
          <p:cNvSpPr txBox="1"/>
          <p:nvPr/>
        </p:nvSpPr>
        <p:spPr>
          <a:xfrm>
            <a:off x="5272199" y="471440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灯光设置</a:t>
            </a:r>
          </a:p>
        </p:txBody>
      </p:sp>
      <p:sp>
        <p:nvSpPr>
          <p:cNvPr id="10" name="TextBox 10"/>
          <p:cNvSpPr txBox="1"/>
          <p:nvPr/>
        </p:nvSpPr>
        <p:spPr>
          <a:xfrm>
            <a:off x="5272199" y="5252378"/>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在C4D中，灯光设置是非常重要的一个环节。合理的灯光设置可以大大提高渲染效果的真实感和质量。除了使用软件自带的灯光之外，还可以载入各种灯光预设文件来调整灯光效果。</a:t>
            </a:r>
          </a:p>
        </p:txBody>
      </p:sp>
      <p:sp>
        <p:nvSpPr>
          <p:cNvPr id="11" name="TextBox 11"/>
          <p:cNvSpPr txBox="1"/>
          <p:nvPr/>
        </p:nvSpPr>
        <p:spPr>
          <a:xfrm>
            <a:off x="5272221" y="1165346"/>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场景文件</a:t>
            </a:r>
          </a:p>
        </p:txBody>
      </p:sp>
      <p:sp>
        <p:nvSpPr>
          <p:cNvPr id="12" name="TextBox 12"/>
          <p:cNvSpPr txBox="1"/>
          <p:nvPr/>
        </p:nvSpPr>
        <p:spPr>
          <a:xfrm>
            <a:off x="5272221" y="1692114"/>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可以在课程文件中找到各种场景文件，例如话筒场景、汽车场景等。这些场景文件可以作为学习C4D的起点，帮助大家更好地理解C4D的各种功能和工具。</a:t>
            </a:r>
          </a:p>
        </p:txBody>
      </p:sp>
      <p:sp>
        <p:nvSpPr>
          <p:cNvPr id="13" name="AutoShape 13"/>
          <p:cNvSpPr/>
          <p:nvPr/>
        </p:nvSpPr>
        <p:spPr>
          <a:xfrm>
            <a:off x="4629608" y="4787018"/>
            <a:ext cx="550104" cy="550104"/>
          </a:xfrm>
          <a:prstGeom prst="ellipse">
            <a:avLst/>
          </a:prstGeom>
          <a:solidFill>
            <a:schemeClr val="accent1">
              <a:alpha val="100000"/>
            </a:schemeClr>
          </a:solidFill>
          <a:ln/>
        </p:spPr>
      </p:sp>
      <p:sp>
        <p:nvSpPr>
          <p:cNvPr id="14" name="AutoShape 14"/>
          <p:cNvSpPr/>
          <p:nvPr/>
        </p:nvSpPr>
        <p:spPr>
          <a:xfrm>
            <a:off x="3911804" y="4787018"/>
            <a:ext cx="550104" cy="550104"/>
          </a:xfrm>
          <a:prstGeom prst="ellipse">
            <a:avLst/>
          </a:prstGeom>
          <a:solidFill>
            <a:schemeClr val="accent1">
              <a:alpha val="100000"/>
            </a:schemeClr>
          </a:solidFill>
          <a:ln/>
        </p:spPr>
      </p:sp>
      <p:sp>
        <p:nvSpPr>
          <p:cNvPr id="15" name="AutoShape 15"/>
          <p:cNvSpPr/>
          <p:nvPr/>
        </p:nvSpPr>
        <p:spPr>
          <a:xfrm>
            <a:off x="4629608" y="3018088"/>
            <a:ext cx="550104" cy="550104"/>
          </a:xfrm>
          <a:prstGeom prst="ellipse">
            <a:avLst/>
          </a:prstGeom>
          <a:solidFill>
            <a:schemeClr val="accent1">
              <a:alpha val="100000"/>
            </a:schemeClr>
          </a:solidFill>
          <a:ln/>
        </p:spPr>
      </p:sp>
      <p:sp>
        <p:nvSpPr>
          <p:cNvPr id="16" name="AutoShape 16"/>
          <p:cNvSpPr/>
          <p:nvPr/>
        </p:nvSpPr>
        <p:spPr>
          <a:xfrm>
            <a:off x="3911804" y="3018088"/>
            <a:ext cx="550104" cy="550104"/>
          </a:xfrm>
          <a:prstGeom prst="ellipse">
            <a:avLst/>
          </a:prstGeom>
          <a:solidFill>
            <a:schemeClr val="accent1">
              <a:alpha val="100000"/>
            </a:schemeClr>
          </a:solidFill>
          <a:ln/>
        </p:spPr>
      </p:sp>
      <p:sp>
        <p:nvSpPr>
          <p:cNvPr id="17" name="AutoShape 17"/>
          <p:cNvSpPr/>
          <p:nvPr/>
        </p:nvSpPr>
        <p:spPr>
          <a:xfrm>
            <a:off x="4629608" y="1237957"/>
            <a:ext cx="550104" cy="550104"/>
          </a:xfrm>
          <a:prstGeom prst="ellipse">
            <a:avLst/>
          </a:prstGeom>
          <a:solidFill>
            <a:schemeClr val="accent1">
              <a:alpha val="100000"/>
            </a:schemeClr>
          </a:solidFill>
          <a:ln/>
        </p:spPr>
      </p:sp>
      <p:sp>
        <p:nvSpPr>
          <p:cNvPr id="18" name="AutoShape 18"/>
          <p:cNvSpPr/>
          <p:nvPr/>
        </p:nvSpPr>
        <p:spPr>
          <a:xfrm>
            <a:off x="3911804" y="1237957"/>
            <a:ext cx="550104" cy="550104"/>
          </a:xfrm>
          <a:prstGeom prst="ellipse">
            <a:avLst/>
          </a:prstGeom>
          <a:solidFill>
            <a:schemeClr val="accent1">
              <a:alpha val="100000"/>
            </a:schemeClr>
          </a:solidFill>
          <a:ln/>
        </p:spPr>
      </p:sp>
      <p:sp>
        <p:nvSpPr>
          <p:cNvPr id="19" name="TextBox 19"/>
          <p:cNvSpPr txBox="1"/>
          <p:nvPr/>
        </p:nvSpPr>
        <p:spPr>
          <a:xfrm>
            <a:off x="4162763" y="482585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03</a:t>
            </a:r>
          </a:p>
        </p:txBody>
      </p:sp>
      <p:sp>
        <p:nvSpPr>
          <p:cNvPr id="20" name="TextBox 20"/>
          <p:cNvSpPr txBox="1"/>
          <p:nvPr/>
        </p:nvSpPr>
        <p:spPr>
          <a:xfrm>
            <a:off x="4162763" y="305692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02</a:t>
            </a:r>
          </a:p>
        </p:txBody>
      </p:sp>
      <p:sp>
        <p:nvSpPr>
          <p:cNvPr id="21" name="TextBox 21"/>
          <p:cNvSpPr txBox="1"/>
          <p:nvPr/>
        </p:nvSpPr>
        <p:spPr>
          <a:xfrm>
            <a:off x="4162763" y="1276789"/>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01</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454963" y="2034175"/>
            <a:ext cx="5829300"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在C4D中，选择“几何体”菜单，然后选择“立方体”工具，调整大小和位置即可构建出一个立方体。</a:t>
            </a:r>
          </a:p>
        </p:txBody>
      </p:sp>
      <p:sp>
        <p:nvSpPr>
          <p:cNvPr id="3" name="TextBox 3"/>
          <p:cNvSpPr txBox="1"/>
          <p:nvPr/>
        </p:nvSpPr>
        <p:spPr>
          <a:xfrm>
            <a:off x="454963" y="1575832"/>
            <a:ext cx="5829300" cy="400050"/>
          </a:xfrm>
          <a:prstGeom prst="rect">
            <a:avLst/>
          </a:prstGeom>
          <a:ln/>
        </p:spPr>
        <p:txBody>
          <a:bodyPr vert="horz" wrap="square" lIns="114300" tIns="57150" rIns="114300" bIns="57150" rtlCol="0" anchor="ctr" anchorCtr="0">
            <a:noAutofit/>
          </a:bodyPr>
          <a:lstStyle/>
          <a:p>
            <a:pPr>
              <a:lnSpc>
                <a:spcPct val="77000"/>
              </a:lnSpc>
            </a:pPr>
            <a:r>
              <a:rPr lang="en-US" sz="2000" b="1">
                <a:solidFill>
                  <a:schemeClr val="accent1">
                    <a:alpha val="100000"/>
                  </a:schemeClr>
                </a:solidFill>
                <a:latin typeface="Microsoft Yahei"/>
                <a:ea typeface="Microsoft Yahei"/>
                <a:cs typeface="Microsoft Yahei"/>
              </a:rPr>
              <a:t>立方体构建</a:t>
            </a:r>
          </a:p>
        </p:txBody>
      </p:sp>
      <p:sp>
        <p:nvSpPr>
          <p:cNvPr id="4" name="TextBox 4"/>
          <p:cNvSpPr txBox="1"/>
          <p:nvPr/>
        </p:nvSpPr>
        <p:spPr>
          <a:xfrm>
            <a:off x="454963" y="3530045"/>
            <a:ext cx="5829300"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在C4D中，选择“几何体”菜单，然后选择“圆柱”工具，调整大小和位置即可构建出一个圆柱体。</a:t>
            </a:r>
          </a:p>
        </p:txBody>
      </p:sp>
      <p:sp>
        <p:nvSpPr>
          <p:cNvPr id="5" name="TextBox 5"/>
          <p:cNvSpPr txBox="1"/>
          <p:nvPr/>
        </p:nvSpPr>
        <p:spPr>
          <a:xfrm>
            <a:off x="454963" y="3071702"/>
            <a:ext cx="5829300" cy="400050"/>
          </a:xfrm>
          <a:prstGeom prst="rect">
            <a:avLst/>
          </a:prstGeom>
          <a:ln/>
        </p:spPr>
        <p:txBody>
          <a:bodyPr vert="horz" wrap="square" lIns="114300" tIns="57150" rIns="114300" bIns="57150" rtlCol="0" anchor="ctr" anchorCtr="0">
            <a:noAutofit/>
          </a:bodyPr>
          <a:lstStyle/>
          <a:p>
            <a:pPr>
              <a:lnSpc>
                <a:spcPct val="77000"/>
              </a:lnSpc>
            </a:pPr>
            <a:r>
              <a:rPr lang="en-US" sz="2000" b="1">
                <a:solidFill>
                  <a:schemeClr val="accent1">
                    <a:alpha val="100000"/>
                  </a:schemeClr>
                </a:solidFill>
                <a:latin typeface="Microsoft Yahei"/>
                <a:ea typeface="Microsoft Yahei"/>
                <a:cs typeface="Microsoft Yahei"/>
              </a:rPr>
              <a:t>圆柱体构建</a:t>
            </a:r>
          </a:p>
        </p:txBody>
      </p:sp>
      <p:sp>
        <p:nvSpPr>
          <p:cNvPr id="6" name="TextBox 6"/>
          <p:cNvSpPr txBox="1"/>
          <p:nvPr/>
        </p:nvSpPr>
        <p:spPr>
          <a:xfrm>
            <a:off x="454963" y="5118981"/>
            <a:ext cx="5829300"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通过将立方体和圆柱体组合在一起，可以构建出各种复杂的几何形状和场景效果。</a:t>
            </a:r>
          </a:p>
        </p:txBody>
      </p:sp>
      <p:sp>
        <p:nvSpPr>
          <p:cNvPr id="7" name="TextBox 7"/>
          <p:cNvSpPr txBox="1"/>
          <p:nvPr/>
        </p:nvSpPr>
        <p:spPr>
          <a:xfrm>
            <a:off x="454963" y="4660638"/>
            <a:ext cx="5829300" cy="400050"/>
          </a:xfrm>
          <a:prstGeom prst="rect">
            <a:avLst/>
          </a:prstGeom>
          <a:ln/>
        </p:spPr>
        <p:txBody>
          <a:bodyPr vert="horz" wrap="square" lIns="114300" tIns="57150" rIns="114300" bIns="57150" rtlCol="0" anchor="ctr" anchorCtr="0">
            <a:noAutofit/>
          </a:bodyPr>
          <a:lstStyle/>
          <a:p>
            <a:pPr>
              <a:lnSpc>
                <a:spcPct val="77000"/>
              </a:lnSpc>
            </a:pPr>
            <a:r>
              <a:rPr lang="en-US" sz="2000" b="1">
                <a:solidFill>
                  <a:schemeClr val="accent1">
                    <a:alpha val="100000"/>
                  </a:schemeClr>
                </a:solidFill>
                <a:latin typeface="Microsoft Yahei"/>
                <a:ea typeface="Microsoft Yahei"/>
                <a:cs typeface="Microsoft Yahei"/>
              </a:rPr>
              <a:t>组合体构建</a:t>
            </a:r>
          </a:p>
        </p:txBody>
      </p:sp>
      <p:pic>
        <p:nvPicPr>
          <p:cNvPr id="8" name="Picture 8"/>
          <p:cNvPicPr>
            <a:picLocks noChangeAspect="1"/>
          </p:cNvPicPr>
          <p:nvPr/>
        </p:nvPicPr>
        <p:blipFill>
          <a:blip r:embed="rId3"/>
          <a:srcRect l="16675" r="16675"/>
          <a:stretch>
            <a:fillRect/>
          </a:stretch>
        </p:blipFill>
        <p:spPr>
          <a:xfrm>
            <a:off x="6738931" y="1450035"/>
            <a:ext cx="4792980" cy="4792980"/>
          </a:xfrm>
          <a:prstGeom prst="ellipse">
            <a:avLst/>
          </a:prstGeom>
        </p:spPr>
      </p:pic>
      <p:sp>
        <p:nvSpPr>
          <p:cNvPr id="9" name="TextBox 9"/>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立方体与圆柱体构建</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374316" y="3045252"/>
            <a:ext cx="9429750" cy="1656361"/>
          </a:xfrm>
          <a:prstGeom prst="roundRect">
            <a:avLst>
              <a:gd name="adj" fmla="val 16667"/>
            </a:avLst>
          </a:prstGeom>
          <a:gradFill>
            <a:gsLst>
              <a:gs pos="100000">
                <a:schemeClr val="lt2">
                  <a:alpha val="100000"/>
                </a:schemeClr>
              </a:gs>
              <a:gs pos="0">
                <a:schemeClr val="lt1">
                  <a:alpha val="100000"/>
                </a:schemeClr>
              </a:gs>
            </a:gsLst>
            <a:lin ang="0"/>
          </a:gradFill>
          <a:ln/>
        </p:spPr>
      </p:sp>
      <p:sp>
        <p:nvSpPr>
          <p:cNvPr id="3" name="AutoShape 3"/>
          <p:cNvSpPr/>
          <p:nvPr/>
        </p:nvSpPr>
        <p:spPr>
          <a:xfrm>
            <a:off x="1374316" y="4823279"/>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4" name="AutoShape 4"/>
          <p:cNvSpPr/>
          <p:nvPr/>
        </p:nvSpPr>
        <p:spPr>
          <a:xfrm>
            <a:off x="1374316" y="1267225"/>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5" name="AutoShape 5"/>
          <p:cNvSpPr/>
          <p:nvPr/>
        </p:nvSpPr>
        <p:spPr>
          <a:xfrm>
            <a:off x="987242" y="5246342"/>
            <a:ext cx="810236" cy="810236"/>
          </a:xfrm>
          <a:prstGeom prst="ellipse">
            <a:avLst/>
          </a:prstGeom>
          <a:solidFill>
            <a:schemeClr val="accent1">
              <a:alpha val="100000"/>
            </a:schemeClr>
          </a:solidFill>
          <a:ln/>
        </p:spPr>
      </p:sp>
      <p:sp>
        <p:nvSpPr>
          <p:cNvPr id="6" name="Freeform 6"/>
          <p:cNvSpPr/>
          <p:nvPr/>
        </p:nvSpPr>
        <p:spPr>
          <a:xfrm>
            <a:off x="1115389" y="5374489"/>
            <a:ext cx="553940" cy="553940"/>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a:ln/>
        </p:spPr>
      </p:sp>
      <p:sp>
        <p:nvSpPr>
          <p:cNvPr id="7" name="AutoShape 7"/>
          <p:cNvSpPr/>
          <p:nvPr/>
        </p:nvSpPr>
        <p:spPr>
          <a:xfrm>
            <a:off x="10373288" y="3468315"/>
            <a:ext cx="810236" cy="810236"/>
          </a:xfrm>
          <a:prstGeom prst="ellipse">
            <a:avLst/>
          </a:prstGeom>
          <a:solidFill>
            <a:schemeClr val="accent1">
              <a:alpha val="100000"/>
            </a:schemeClr>
          </a:solidFill>
          <a:ln/>
        </p:spPr>
      </p:sp>
      <p:sp>
        <p:nvSpPr>
          <p:cNvPr id="8" name="AutoShape 8"/>
          <p:cNvSpPr/>
          <p:nvPr/>
        </p:nvSpPr>
        <p:spPr>
          <a:xfrm>
            <a:off x="987242" y="1690288"/>
            <a:ext cx="810236" cy="810236"/>
          </a:xfrm>
          <a:prstGeom prst="ellipse">
            <a:avLst/>
          </a:prstGeom>
          <a:solidFill>
            <a:schemeClr val="accent1">
              <a:alpha val="100000"/>
            </a:schemeClr>
          </a:solidFill>
          <a:ln/>
        </p:spPr>
      </p:sp>
      <p:sp>
        <p:nvSpPr>
          <p:cNvPr id="9" name="Freeform 9"/>
          <p:cNvSpPr/>
          <p:nvPr/>
        </p:nvSpPr>
        <p:spPr>
          <a:xfrm>
            <a:off x="1171659" y="1892749"/>
            <a:ext cx="405314" cy="405314"/>
          </a:xfrm>
          <a:custGeom>
            <a:avLst/>
            <a:gdLst/>
            <a:ahLst/>
            <a:cxnLst/>
            <a:rect l="l" t="t" r="r" b="b"/>
            <a:pathLst>
              <a:path w="304800" h="304800">
                <a:moveTo>
                  <a:pt x="173841" y="122930"/>
                </a:moveTo>
                <a:cubicBezTo>
                  <a:pt x="179718" y="102937"/>
                  <a:pt x="177232" y="81020"/>
                  <a:pt x="166392" y="62665"/>
                </a:cubicBezTo>
                <a:cubicBezTo>
                  <a:pt x="166630" y="62998"/>
                  <a:pt x="62770" y="167697"/>
                  <a:pt x="62027" y="167040"/>
                </a:cubicBezTo>
                <a:cubicBezTo>
                  <a:pt x="80077" y="177698"/>
                  <a:pt x="101994" y="180699"/>
                  <a:pt x="121720" y="175193"/>
                </a:cubicBezTo>
                <a:cubicBezTo>
                  <a:pt x="121577" y="174689"/>
                  <a:pt x="173422" y="122853"/>
                  <a:pt x="173841" y="122930"/>
                </a:cubicBezTo>
                <a:close/>
                <a:moveTo>
                  <a:pt x="155315" y="45968"/>
                </a:moveTo>
                <a:cubicBezTo>
                  <a:pt x="141322" y="32175"/>
                  <a:pt x="121301" y="22822"/>
                  <a:pt x="100127" y="22822"/>
                </a:cubicBezTo>
                <a:cubicBezTo>
                  <a:pt x="57331" y="22822"/>
                  <a:pt x="22631" y="57607"/>
                  <a:pt x="22631" y="100508"/>
                </a:cubicBezTo>
                <a:cubicBezTo>
                  <a:pt x="22631" y="121444"/>
                  <a:pt x="32156" y="141713"/>
                  <a:pt x="45587" y="155686"/>
                </a:cubicBezTo>
                <a:cubicBezTo>
                  <a:pt x="45615" y="155686"/>
                  <a:pt x="154657" y="46863"/>
                  <a:pt x="155315" y="45968"/>
                </a:cubicBezTo>
                <a:close/>
                <a:moveTo>
                  <a:pt x="264909" y="252089"/>
                </a:moveTo>
                <a:cubicBezTo>
                  <a:pt x="264909" y="252089"/>
                  <a:pt x="267443" y="230200"/>
                  <a:pt x="261128" y="223885"/>
                </a:cubicBezTo>
                <a:cubicBezTo>
                  <a:pt x="260709" y="223466"/>
                  <a:pt x="188300" y="135065"/>
                  <a:pt x="188300" y="135065"/>
                </a:cubicBezTo>
                <a:lnTo>
                  <a:pt x="134417" y="188947"/>
                </a:lnTo>
                <a:lnTo>
                  <a:pt x="222818" y="262185"/>
                </a:lnTo>
                <a:cubicBezTo>
                  <a:pt x="228714" y="268919"/>
                  <a:pt x="251441" y="265557"/>
                  <a:pt x="251441" y="265557"/>
                </a:cubicBezTo>
                <a:lnTo>
                  <a:pt x="269538" y="281978"/>
                </a:lnTo>
                <a:lnTo>
                  <a:pt x="282169" y="269348"/>
                </a:lnTo>
                <a:lnTo>
                  <a:pt x="264909" y="252089"/>
                </a:lnTo>
                <a:close/>
              </a:path>
            </a:pathLst>
          </a:custGeom>
          <a:solidFill>
            <a:srgbClr val="FFFFFF">
              <a:alpha val="100000"/>
            </a:srgbClr>
          </a:solidFill>
          <a:ln/>
        </p:spPr>
      </p:sp>
      <p:sp>
        <p:nvSpPr>
          <p:cNvPr id="10" name="Freeform 10"/>
          <p:cNvSpPr/>
          <p:nvPr/>
        </p:nvSpPr>
        <p:spPr>
          <a:xfrm>
            <a:off x="10569897" y="3661311"/>
            <a:ext cx="424244" cy="424244"/>
          </a:xfrm>
          <a:custGeom>
            <a:avLst/>
            <a:gdLst/>
            <a:ahLst/>
            <a:cxnLst/>
            <a:rect l="l" t="t" r="r" b="b"/>
            <a:pathLst>
              <a:path w="304800" h="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FFFFF">
              <a:alpha val="100000"/>
            </a:srgbClr>
          </a:solidFill>
          <a:ln/>
        </p:spPr>
      </p:sp>
      <p:sp>
        <p:nvSpPr>
          <p:cNvPr id="11" name="TextBox 11"/>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倒角与分裂操作应用</a:t>
            </a:r>
          </a:p>
        </p:txBody>
      </p:sp>
      <p:sp>
        <p:nvSpPr>
          <p:cNvPr id="12" name="TextBox 12"/>
          <p:cNvSpPr txBox="1"/>
          <p:nvPr/>
        </p:nvSpPr>
        <p:spPr>
          <a:xfrm>
            <a:off x="1986545" y="1423391"/>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倒角操作</a:t>
            </a:r>
          </a:p>
        </p:txBody>
      </p:sp>
      <p:sp>
        <p:nvSpPr>
          <p:cNvPr id="13" name="TextBox 13"/>
          <p:cNvSpPr txBox="1"/>
          <p:nvPr/>
        </p:nvSpPr>
        <p:spPr>
          <a:xfrm>
            <a:off x="1986545" y="1881734"/>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在C4D中，选择“网格”菜单，然后选择“命令”子菜单，再选择“倒角”命令即可进行倒角操作。倒角操作可以使模型的边缘更加圆润和光滑。</a:t>
            </a:r>
          </a:p>
        </p:txBody>
      </p:sp>
      <p:sp>
        <p:nvSpPr>
          <p:cNvPr id="14" name="TextBox 14"/>
          <p:cNvSpPr txBox="1"/>
          <p:nvPr/>
        </p:nvSpPr>
        <p:spPr>
          <a:xfrm>
            <a:off x="1931680" y="3229780"/>
            <a:ext cx="8201025" cy="571500"/>
          </a:xfrm>
          <a:prstGeom prst="rect">
            <a:avLst/>
          </a:prstGeom>
          <a:ln/>
        </p:spPr>
        <p:txBody>
          <a:bodyPr vert="horz" wrap="square" lIns="114300" tIns="57150" rIns="114300" bIns="57150" rtlCol="0" anchor="ctr" anchorCtr="0">
            <a:noAutofit/>
          </a:bodyPr>
          <a:lstStyle/>
          <a:p>
            <a:pPr algn="r">
              <a:lnSpc>
                <a:spcPct val="120000"/>
              </a:lnSpc>
            </a:pPr>
            <a:r>
              <a:rPr lang="en-US" sz="2400" b="1">
                <a:solidFill>
                  <a:schemeClr val="accent1">
                    <a:alpha val="100000"/>
                  </a:schemeClr>
                </a:solidFill>
                <a:latin typeface="Microsoft Yahei"/>
                <a:ea typeface="Microsoft Yahei"/>
                <a:cs typeface="Microsoft Yahei"/>
              </a:rPr>
              <a:t>分裂操作</a:t>
            </a:r>
          </a:p>
        </p:txBody>
      </p:sp>
      <p:sp>
        <p:nvSpPr>
          <p:cNvPr id="15" name="TextBox 15"/>
          <p:cNvSpPr txBox="1"/>
          <p:nvPr/>
        </p:nvSpPr>
        <p:spPr>
          <a:xfrm>
            <a:off x="1931680" y="3688123"/>
            <a:ext cx="8201025" cy="781050"/>
          </a:xfrm>
          <a:prstGeom prst="rect">
            <a:avLst/>
          </a:prstGeom>
          <a:ln/>
        </p:spPr>
        <p:txBody>
          <a:bodyPr vert="horz" wrap="square" lIns="114300" tIns="57150" rIns="114300" bIns="57150" rtlCol="0" anchor="t" anchorCtr="0">
            <a:noAutofit/>
          </a:bodyPr>
          <a:lstStyle/>
          <a:p>
            <a:pPr algn="r">
              <a:lnSpc>
                <a:spcPct val="140000"/>
              </a:lnSpc>
            </a:pPr>
            <a:r>
              <a:rPr lang="en-US" sz="1500">
                <a:solidFill>
                  <a:schemeClr val="dk1">
                    <a:alpha val="100000"/>
                  </a:schemeClr>
                </a:solidFill>
                <a:latin typeface="Microsoft Yahei"/>
                <a:ea typeface="Microsoft Yahei"/>
                <a:cs typeface="Microsoft Yahei"/>
              </a:rPr>
              <a:t>在C4D中，选择“网格”菜单，然后选择“命令”子菜单，再选择“分裂”命令即可进行分裂操作。分裂操作可以将一个物体分成两个或多个独立的物体。</a:t>
            </a:r>
          </a:p>
        </p:txBody>
      </p:sp>
      <p:sp>
        <p:nvSpPr>
          <p:cNvPr id="16" name="TextBox 16"/>
          <p:cNvSpPr txBox="1"/>
          <p:nvPr/>
        </p:nvSpPr>
        <p:spPr>
          <a:xfrm>
            <a:off x="1931680" y="4882435"/>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应用场景</a:t>
            </a:r>
          </a:p>
        </p:txBody>
      </p:sp>
      <p:sp>
        <p:nvSpPr>
          <p:cNvPr id="17" name="TextBox 17"/>
          <p:cNvSpPr txBox="1"/>
          <p:nvPr/>
        </p:nvSpPr>
        <p:spPr>
          <a:xfrm>
            <a:off x="1931680" y="5340777"/>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倒角和分裂操作在C4D的渲染和制作过程中应用广泛，例如制作复杂的几何形状、雕刻细节等。</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3873355" y="1664304"/>
            <a:ext cx="638131" cy="638131"/>
          </a:xfrm>
          <a:prstGeom prst="ellipse">
            <a:avLst/>
          </a:prstGeom>
          <a:solidFill>
            <a:schemeClr val="accent1">
              <a:alpha val="20000"/>
            </a:schemeClr>
          </a:solidFill>
          <a:ln/>
        </p:spPr>
      </p:sp>
      <p:sp>
        <p:nvSpPr>
          <p:cNvPr id="3" name="AutoShape 3"/>
          <p:cNvSpPr/>
          <p:nvPr/>
        </p:nvSpPr>
        <p:spPr>
          <a:xfrm>
            <a:off x="4008100" y="1799048"/>
            <a:ext cx="368642" cy="368642"/>
          </a:xfrm>
          <a:prstGeom prst="ellipse">
            <a:avLst/>
          </a:prstGeom>
          <a:solidFill>
            <a:schemeClr val="accent1">
              <a:alpha val="100000"/>
            </a:schemeClr>
          </a:solidFill>
          <a:ln/>
        </p:spPr>
      </p:sp>
      <p:sp>
        <p:nvSpPr>
          <p:cNvPr id="4" name="TextBox 4"/>
          <p:cNvSpPr txBox="1"/>
          <p:nvPr/>
        </p:nvSpPr>
        <p:spPr>
          <a:xfrm>
            <a:off x="4636726" y="1463721"/>
            <a:ext cx="6886575" cy="765904"/>
          </a:xfrm>
          <a:prstGeom prst="rect">
            <a:avLst/>
          </a:prstGeom>
          <a:ln/>
        </p:spPr>
        <p:txBody>
          <a:bodyPr vert="horz" wrap="square" lIns="123825" tIns="123825" rIns="57150" bIns="123825" rtlCol="0" anchor="b" anchorCtr="0">
            <a:noAutofit/>
          </a:bodyPr>
          <a:lstStyle/>
          <a:p>
            <a:pPr>
              <a:lnSpc>
                <a:spcPct val="140000"/>
              </a:lnSpc>
            </a:pPr>
            <a:r>
              <a:rPr lang="en-US" sz="2400" b="1">
                <a:solidFill>
                  <a:schemeClr val="accent1">
                    <a:alpha val="100000"/>
                  </a:schemeClr>
                </a:solidFill>
                <a:latin typeface="Microsoft Yahei"/>
                <a:ea typeface="Microsoft Yahei"/>
                <a:cs typeface="Microsoft Yahei"/>
              </a:rPr>
              <a:t>层级关系</a:t>
            </a:r>
          </a:p>
        </p:txBody>
      </p:sp>
      <p:sp>
        <p:nvSpPr>
          <p:cNvPr id="5" name="TextBox 5"/>
          <p:cNvSpPr txBox="1"/>
          <p:nvPr/>
        </p:nvSpPr>
        <p:spPr>
          <a:xfrm>
            <a:off x="4636726" y="2046214"/>
            <a:ext cx="6891292" cy="982033"/>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运动图形、基础模型、变形器</a:t>
            </a:r>
          </a:p>
        </p:txBody>
      </p:sp>
      <p:pic>
        <p:nvPicPr>
          <p:cNvPr id="6" name="Picture 6"/>
          <p:cNvPicPr>
            <a:picLocks noChangeAspect="1"/>
          </p:cNvPicPr>
          <p:nvPr/>
        </p:nvPicPr>
        <p:blipFill>
          <a:blip r:embed="rId3">
            <a:alphaModFix/>
          </a:blip>
          <a:srcRect l="16667" r="16667"/>
          <a:stretch>
            <a:fillRect/>
          </a:stretch>
        </p:blipFill>
        <p:spPr>
          <a:xfrm>
            <a:off x="-1061158" y="1741145"/>
            <a:ext cx="4421505" cy="4421505"/>
          </a:xfrm>
          <a:prstGeom prst="ellipse">
            <a:avLst/>
          </a:prstGeom>
        </p:spPr>
      </p:pic>
      <p:sp>
        <p:nvSpPr>
          <p:cNvPr id="7" name="AutoShape 7"/>
          <p:cNvSpPr/>
          <p:nvPr/>
        </p:nvSpPr>
        <p:spPr>
          <a:xfrm>
            <a:off x="3873355" y="3384629"/>
            <a:ext cx="638131" cy="638131"/>
          </a:xfrm>
          <a:prstGeom prst="ellipse">
            <a:avLst/>
          </a:prstGeom>
          <a:solidFill>
            <a:schemeClr val="accent1">
              <a:alpha val="20000"/>
            </a:schemeClr>
          </a:solidFill>
          <a:ln/>
        </p:spPr>
      </p:sp>
      <p:sp>
        <p:nvSpPr>
          <p:cNvPr id="8" name="AutoShape 8"/>
          <p:cNvSpPr/>
          <p:nvPr/>
        </p:nvSpPr>
        <p:spPr>
          <a:xfrm>
            <a:off x="4008100" y="3519373"/>
            <a:ext cx="368642" cy="368642"/>
          </a:xfrm>
          <a:prstGeom prst="ellipse">
            <a:avLst/>
          </a:prstGeom>
          <a:solidFill>
            <a:schemeClr val="accent1">
              <a:alpha val="100000"/>
            </a:schemeClr>
          </a:solidFill>
          <a:ln/>
        </p:spPr>
      </p:sp>
      <p:sp>
        <p:nvSpPr>
          <p:cNvPr id="9" name="TextBox 9"/>
          <p:cNvSpPr txBox="1"/>
          <p:nvPr/>
        </p:nvSpPr>
        <p:spPr>
          <a:xfrm>
            <a:off x="4636726" y="3182098"/>
            <a:ext cx="6886575" cy="769800"/>
          </a:xfrm>
          <a:prstGeom prst="rect">
            <a:avLst/>
          </a:prstGeom>
          <a:ln/>
        </p:spPr>
        <p:txBody>
          <a:bodyPr vert="horz" wrap="square" lIns="123825" tIns="123825" rIns="57150" bIns="123825" rtlCol="0" anchor="b" anchorCtr="0">
            <a:noAutofit/>
          </a:bodyPr>
          <a:lstStyle/>
          <a:p>
            <a:pPr>
              <a:lnSpc>
                <a:spcPct val="140000"/>
              </a:lnSpc>
            </a:pPr>
            <a:r>
              <a:rPr lang="en-US" sz="2400" b="1">
                <a:solidFill>
                  <a:schemeClr val="accent1">
                    <a:alpha val="100000"/>
                  </a:schemeClr>
                </a:solidFill>
                <a:latin typeface="Microsoft Yahei"/>
                <a:ea typeface="Microsoft Yahei"/>
                <a:cs typeface="Microsoft Yahei"/>
              </a:rPr>
              <a:t>基础模型与变形器</a:t>
            </a:r>
          </a:p>
        </p:txBody>
      </p:sp>
      <p:sp>
        <p:nvSpPr>
          <p:cNvPr id="10" name="AutoShape 10"/>
          <p:cNvSpPr/>
          <p:nvPr/>
        </p:nvSpPr>
        <p:spPr>
          <a:xfrm>
            <a:off x="3873355" y="5104954"/>
            <a:ext cx="638131" cy="638131"/>
          </a:xfrm>
          <a:prstGeom prst="ellipse">
            <a:avLst/>
          </a:prstGeom>
          <a:solidFill>
            <a:schemeClr val="accent1">
              <a:alpha val="20000"/>
            </a:schemeClr>
          </a:solidFill>
          <a:ln/>
        </p:spPr>
      </p:sp>
      <p:sp>
        <p:nvSpPr>
          <p:cNvPr id="11" name="AutoShape 11"/>
          <p:cNvSpPr/>
          <p:nvPr/>
        </p:nvSpPr>
        <p:spPr>
          <a:xfrm>
            <a:off x="4008100" y="5239698"/>
            <a:ext cx="368642" cy="368642"/>
          </a:xfrm>
          <a:prstGeom prst="ellipse">
            <a:avLst/>
          </a:prstGeom>
          <a:solidFill>
            <a:schemeClr val="accent1">
              <a:alpha val="100000"/>
            </a:schemeClr>
          </a:solidFill>
          <a:ln/>
        </p:spPr>
      </p:sp>
      <p:sp>
        <p:nvSpPr>
          <p:cNvPr id="12" name="TextBox 12"/>
          <p:cNvSpPr txBox="1"/>
          <p:nvPr/>
        </p:nvSpPr>
        <p:spPr>
          <a:xfrm>
            <a:off x="4636726" y="4920230"/>
            <a:ext cx="6886575" cy="734184"/>
          </a:xfrm>
          <a:prstGeom prst="rect">
            <a:avLst/>
          </a:prstGeom>
          <a:ln/>
        </p:spPr>
        <p:txBody>
          <a:bodyPr vert="horz" wrap="square" lIns="123825" tIns="123825" rIns="57150" bIns="123825" rtlCol="0" anchor="b" anchorCtr="0">
            <a:noAutofit/>
          </a:bodyPr>
          <a:lstStyle/>
          <a:p>
            <a:pPr>
              <a:lnSpc>
                <a:spcPct val="140000"/>
              </a:lnSpc>
            </a:pPr>
            <a:r>
              <a:rPr lang="en-US" sz="2400" b="1">
                <a:solidFill>
                  <a:schemeClr val="accent1">
                    <a:alpha val="100000"/>
                  </a:schemeClr>
                </a:solidFill>
                <a:latin typeface="Microsoft Yahei"/>
                <a:ea typeface="Microsoft Yahei"/>
                <a:cs typeface="Microsoft Yahei"/>
              </a:rPr>
              <a:t>运动图形</a:t>
            </a:r>
          </a:p>
        </p:txBody>
      </p:sp>
      <p:sp>
        <p:nvSpPr>
          <p:cNvPr id="13" name="TextBox 13"/>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授课题目</a:t>
            </a:r>
          </a:p>
        </p:txBody>
      </p:sp>
      <p:sp>
        <p:nvSpPr>
          <p:cNvPr id="14" name="TextBox 14"/>
          <p:cNvSpPr txBox="1"/>
          <p:nvPr/>
        </p:nvSpPr>
        <p:spPr>
          <a:xfrm>
            <a:off x="4636726" y="3789081"/>
            <a:ext cx="6891292" cy="982033"/>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立方体、球体、圆柱等几何体的建模方法，以及如何通过变形器对模型进行变形和扭曲。</a:t>
            </a:r>
          </a:p>
        </p:txBody>
      </p:sp>
      <p:sp>
        <p:nvSpPr>
          <p:cNvPr id="15" name="TextBox 15"/>
          <p:cNvSpPr txBox="1"/>
          <p:nvPr/>
        </p:nvSpPr>
        <p:spPr>
          <a:xfrm>
            <a:off x="4636726" y="5471644"/>
            <a:ext cx="6891292" cy="982033"/>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运动图形的创建方法，包括添加运动图形标签、调整运动参数等，以及如何在C4D中制作运动动画。</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751642" y="4006380"/>
            <a:ext cx="7813795" cy="1827334"/>
          </a:xfrm>
          <a:prstGeom prst="roundRect">
            <a:avLst>
              <a:gd name="adj" fmla="val 16667"/>
            </a:avLst>
          </a:prstGeom>
          <a:solidFill>
            <a:schemeClr val="lt2">
              <a:alpha val="80000"/>
            </a:schemeClr>
          </a:solidFill>
          <a:ln/>
        </p:spPr>
      </p:sp>
      <p:sp>
        <p:nvSpPr>
          <p:cNvPr id="3" name="AutoShape 3"/>
          <p:cNvSpPr/>
          <p:nvPr/>
        </p:nvSpPr>
        <p:spPr>
          <a:xfrm>
            <a:off x="751642" y="1920540"/>
            <a:ext cx="7813795" cy="1827334"/>
          </a:xfrm>
          <a:prstGeom prst="roundRect">
            <a:avLst>
              <a:gd name="adj" fmla="val 16667"/>
            </a:avLst>
          </a:prstGeom>
          <a:solidFill>
            <a:schemeClr val="lt2">
              <a:alpha val="80000"/>
            </a:schemeClr>
          </a:solidFill>
          <a:ln/>
        </p:spPr>
      </p:sp>
      <p:pic>
        <p:nvPicPr>
          <p:cNvPr id="4" name="Picture 4"/>
          <p:cNvPicPr>
            <a:picLocks noChangeAspect="1"/>
          </p:cNvPicPr>
          <p:nvPr/>
        </p:nvPicPr>
        <p:blipFill>
          <a:blip r:embed="rId3">
            <a:alphaModFix/>
          </a:blip>
          <a:srcRect l="21875" r="21875"/>
          <a:stretch>
            <a:fillRect/>
          </a:stretch>
        </p:blipFill>
        <p:spPr>
          <a:xfrm>
            <a:off x="7804006" y="1329783"/>
            <a:ext cx="3831201" cy="5108268"/>
          </a:xfrm>
          <a:prstGeom prst="rect">
            <a:avLst/>
          </a:prstGeom>
        </p:spPr>
      </p:pic>
      <p:sp>
        <p:nvSpPr>
          <p:cNvPr id="5" name="TextBox 5"/>
          <p:cNvSpPr txBox="1"/>
          <p:nvPr/>
        </p:nvSpPr>
        <p:spPr>
          <a:xfrm>
            <a:off x="1030579" y="2089154"/>
            <a:ext cx="6238875" cy="637972"/>
          </a:xfrm>
          <a:prstGeom prst="rect">
            <a:avLst/>
          </a:prstGeom>
          <a:ln/>
        </p:spPr>
        <p:txBody>
          <a:bodyPr vert="horz" wrap="square" lIns="123825" tIns="123825" rIns="57150" bIns="123825"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对称操作</a:t>
            </a:r>
          </a:p>
        </p:txBody>
      </p:sp>
      <p:sp>
        <p:nvSpPr>
          <p:cNvPr id="6" name="TextBox 6"/>
          <p:cNvSpPr txBox="1"/>
          <p:nvPr/>
        </p:nvSpPr>
        <p:spPr>
          <a:xfrm>
            <a:off x="1030579" y="2610429"/>
            <a:ext cx="6238875" cy="950067"/>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在C4D中，选择“对称”工具，可以对模型进行对称操作，使模型呈现出对称的效果。对称操作常用于制作对称的物体或场景。</a:t>
            </a:r>
          </a:p>
        </p:txBody>
      </p:sp>
      <p:sp>
        <p:nvSpPr>
          <p:cNvPr id="7" name="TextBox 7"/>
          <p:cNvSpPr txBox="1"/>
          <p:nvPr/>
        </p:nvSpPr>
        <p:spPr>
          <a:xfrm>
            <a:off x="1030579" y="4183053"/>
            <a:ext cx="6238875" cy="637972"/>
          </a:xfrm>
          <a:prstGeom prst="rect">
            <a:avLst/>
          </a:prstGeom>
          <a:ln/>
        </p:spPr>
        <p:txBody>
          <a:bodyPr vert="horz" wrap="square" lIns="123825" tIns="123825" rIns="57150" bIns="123825"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应用场景</a:t>
            </a:r>
          </a:p>
        </p:txBody>
      </p:sp>
      <p:sp>
        <p:nvSpPr>
          <p:cNvPr id="8" name="TextBox 8"/>
          <p:cNvSpPr txBox="1"/>
          <p:nvPr/>
        </p:nvSpPr>
        <p:spPr>
          <a:xfrm>
            <a:off x="1030579" y="4712439"/>
            <a:ext cx="6238875" cy="936429"/>
          </a:xfrm>
          <a:prstGeom prst="rect">
            <a:avLst/>
          </a:prstGeom>
          <a:ln/>
        </p:spPr>
        <p:txBody>
          <a:bodyPr vert="horz" wrap="square" lIns="123825" tIns="123825" rIns="57150" bIns="123825"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对称和细分曲面在C4D的渲染和制作过程中应用广泛，例如制作对称的物体或场景、雕刻细节等。</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对称与细分曲面应用</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08</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商业实战案例（二）与（三）</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685901" y="1362476"/>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字体设计</a:t>
            </a:r>
          </a:p>
        </p:txBody>
      </p:sp>
      <p:sp>
        <p:nvSpPr>
          <p:cNvPr id="3" name="TextBox 3"/>
          <p:cNvSpPr txBox="1"/>
          <p:nvPr/>
        </p:nvSpPr>
        <p:spPr>
          <a:xfrm>
            <a:off x="1685901" y="2024509"/>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我们需要设计一种类似于熔岩流动的字体。可以使用C4D中的“文本”工具来创建文字，然后通过调整“文本”工具的参数，如字体、大小、颜色等，来设计出具有熔岩效果的字体。</a:t>
            </a:r>
          </a:p>
        </p:txBody>
      </p:sp>
      <p:sp>
        <p:nvSpPr>
          <p:cNvPr id="4" name="TextBox 4"/>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彩色熔岩字体制作</a:t>
            </a:r>
          </a:p>
        </p:txBody>
      </p:sp>
      <p:grpSp>
        <p:nvGrpSpPr>
          <p:cNvPr id="5" name="Group 5"/>
          <p:cNvGrpSpPr/>
          <p:nvPr/>
        </p:nvGrpSpPr>
        <p:grpSpPr>
          <a:xfrm>
            <a:off x="838598" y="1564792"/>
            <a:ext cx="353467" cy="353467"/>
            <a:chOff x="838598" y="1564792"/>
            <a:chExt cx="353467" cy="353467"/>
          </a:xfrm>
        </p:grpSpPr>
        <p:sp>
          <p:nvSpPr>
            <p:cNvPr id="6" name="AutoShape 6"/>
            <p:cNvSpPr/>
            <p:nvPr/>
          </p:nvSpPr>
          <p:spPr>
            <a:xfrm>
              <a:off x="920082" y="1646276"/>
              <a:ext cx="190500" cy="190500"/>
            </a:xfrm>
            <a:prstGeom prst="ellipse">
              <a:avLst/>
            </a:prstGeom>
            <a:solidFill>
              <a:schemeClr val="accent1">
                <a:alpha val="100000"/>
              </a:schemeClr>
            </a:solidFill>
            <a:ln/>
          </p:spPr>
        </p:sp>
        <p:sp>
          <p:nvSpPr>
            <p:cNvPr id="7" name="AutoShape 7"/>
            <p:cNvSpPr/>
            <p:nvPr/>
          </p:nvSpPr>
          <p:spPr>
            <a:xfrm>
              <a:off x="838598" y="1564792"/>
              <a:ext cx="353467" cy="353467"/>
            </a:xfrm>
            <a:prstGeom prst="ellipse">
              <a:avLst/>
            </a:prstGeom>
            <a:solidFill>
              <a:schemeClr val="accent1">
                <a:alpha val="16000"/>
              </a:schemeClr>
            </a:solidFill>
            <a:ln/>
          </p:spPr>
        </p:sp>
      </p:grpSp>
      <p:sp>
        <p:nvSpPr>
          <p:cNvPr id="8" name="TextBox 8"/>
          <p:cNvSpPr txBox="1"/>
          <p:nvPr/>
        </p:nvSpPr>
        <p:spPr>
          <a:xfrm>
            <a:off x="1685901" y="3189254"/>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材质制作</a:t>
            </a:r>
          </a:p>
        </p:txBody>
      </p:sp>
      <p:sp>
        <p:nvSpPr>
          <p:cNvPr id="9" name="TextBox 9"/>
          <p:cNvSpPr txBox="1"/>
          <p:nvPr/>
        </p:nvSpPr>
        <p:spPr>
          <a:xfrm>
            <a:off x="1685901" y="3851288"/>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接下来，我们需要制作一种类似于熔岩的材质。可以使用C4D中的“材质”工具来创建材质，然后通过调整材质的参数，如颜色、亮度、饱和度等，来制作出具有熔岩效果的材质。</a:t>
            </a:r>
          </a:p>
        </p:txBody>
      </p:sp>
      <p:grpSp>
        <p:nvGrpSpPr>
          <p:cNvPr id="10" name="Group 10"/>
          <p:cNvGrpSpPr/>
          <p:nvPr/>
        </p:nvGrpSpPr>
        <p:grpSpPr>
          <a:xfrm>
            <a:off x="838598" y="3391571"/>
            <a:ext cx="353467" cy="353467"/>
            <a:chOff x="838598" y="3391571"/>
            <a:chExt cx="353467" cy="353467"/>
          </a:xfrm>
        </p:grpSpPr>
        <p:sp>
          <p:nvSpPr>
            <p:cNvPr id="11" name="AutoShape 11"/>
            <p:cNvSpPr/>
            <p:nvPr/>
          </p:nvSpPr>
          <p:spPr>
            <a:xfrm>
              <a:off x="920082" y="3473055"/>
              <a:ext cx="190500" cy="190500"/>
            </a:xfrm>
            <a:prstGeom prst="ellipse">
              <a:avLst/>
            </a:prstGeom>
            <a:solidFill>
              <a:schemeClr val="accent1">
                <a:alpha val="100000"/>
              </a:schemeClr>
            </a:solidFill>
            <a:ln/>
          </p:spPr>
        </p:sp>
        <p:sp>
          <p:nvSpPr>
            <p:cNvPr id="12" name="AutoShape 12"/>
            <p:cNvSpPr/>
            <p:nvPr/>
          </p:nvSpPr>
          <p:spPr>
            <a:xfrm>
              <a:off x="838598" y="3391571"/>
              <a:ext cx="353467" cy="353467"/>
            </a:xfrm>
            <a:prstGeom prst="ellipse">
              <a:avLst/>
            </a:prstGeom>
            <a:solidFill>
              <a:schemeClr val="accent1">
                <a:alpha val="16000"/>
              </a:schemeClr>
            </a:solidFill>
            <a:ln/>
          </p:spPr>
        </p:sp>
      </p:grpSp>
      <p:sp>
        <p:nvSpPr>
          <p:cNvPr id="13" name="TextBox 13"/>
          <p:cNvSpPr txBox="1"/>
          <p:nvPr/>
        </p:nvSpPr>
        <p:spPr>
          <a:xfrm>
            <a:off x="1685901" y="4975292"/>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灯光设置</a:t>
            </a:r>
          </a:p>
        </p:txBody>
      </p:sp>
      <p:sp>
        <p:nvSpPr>
          <p:cNvPr id="14" name="TextBox 14"/>
          <p:cNvSpPr txBox="1"/>
          <p:nvPr/>
        </p:nvSpPr>
        <p:spPr>
          <a:xfrm>
            <a:off x="1685901" y="5637325"/>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为了营造出熔岩流动的效果，我们需要设置合适的灯光。可以使用C4D中的“灯光”工具来创建灯光，然后通过调整灯光的参数，如亮度、颜色、照射范围等，来营造出合适的灯光效果。</a:t>
            </a:r>
          </a:p>
        </p:txBody>
      </p:sp>
      <p:grpSp>
        <p:nvGrpSpPr>
          <p:cNvPr id="15" name="Group 15"/>
          <p:cNvGrpSpPr/>
          <p:nvPr/>
        </p:nvGrpSpPr>
        <p:grpSpPr>
          <a:xfrm>
            <a:off x="838598" y="5177608"/>
            <a:ext cx="353467" cy="353467"/>
            <a:chOff x="838598" y="5177608"/>
            <a:chExt cx="353467" cy="353467"/>
          </a:xfrm>
        </p:grpSpPr>
        <p:sp>
          <p:nvSpPr>
            <p:cNvPr id="16" name="AutoShape 16"/>
            <p:cNvSpPr/>
            <p:nvPr/>
          </p:nvSpPr>
          <p:spPr>
            <a:xfrm>
              <a:off x="920082" y="5259092"/>
              <a:ext cx="190500" cy="190500"/>
            </a:xfrm>
            <a:prstGeom prst="ellipse">
              <a:avLst/>
            </a:prstGeom>
            <a:solidFill>
              <a:schemeClr val="accent1">
                <a:alpha val="100000"/>
              </a:schemeClr>
            </a:solidFill>
            <a:ln/>
          </p:spPr>
        </p:sp>
        <p:sp>
          <p:nvSpPr>
            <p:cNvPr id="17" name="AutoShape 17"/>
            <p:cNvSpPr/>
            <p:nvPr/>
          </p:nvSpPr>
          <p:spPr>
            <a:xfrm>
              <a:off x="838598" y="5177608"/>
              <a:ext cx="353467" cy="353467"/>
            </a:xfrm>
            <a:prstGeom prst="ellipse">
              <a:avLst/>
            </a:prstGeom>
            <a:solidFill>
              <a:schemeClr val="accent1">
                <a:alpha val="16000"/>
              </a:schemeClr>
            </a:solidFill>
            <a:ln/>
          </p:spPr>
        </p:sp>
      </p:grpSp>
      <p:cxnSp>
        <p:nvCxnSpPr>
          <p:cNvPr id="18" name="Connector 18"/>
          <p:cNvCxnSpPr/>
          <p:nvPr/>
        </p:nvCxnSpPr>
        <p:spPr>
          <a:xfrm>
            <a:off x="1015332" y="1728028"/>
            <a:ext cx="0" cy="5214957"/>
          </a:xfrm>
          <a:prstGeom prst="line">
            <a:avLst/>
          </a:prstGeom>
          <a:ln w="1905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2050898" y="1700108"/>
            <a:ext cx="906737" cy="906737"/>
          </a:xfrm>
          <a:prstGeom prst="ellipse">
            <a:avLst/>
          </a:prstGeom>
          <a:noFill/>
          <a:ln w="19050">
            <a:solidFill>
              <a:schemeClr val="accent1">
                <a:alpha val="100000"/>
              </a:schemeClr>
            </a:solidFill>
            <a:prstDash val="solid"/>
          </a:ln>
        </p:spPr>
      </p:sp>
      <p:sp>
        <p:nvSpPr>
          <p:cNvPr id="3" name="TextBox 3"/>
          <p:cNvSpPr txBox="1"/>
          <p:nvPr/>
        </p:nvSpPr>
        <p:spPr>
          <a:xfrm>
            <a:off x="1008841" y="2806248"/>
            <a:ext cx="2990850" cy="685800"/>
          </a:xfrm>
          <a:prstGeom prst="rect">
            <a:avLst/>
          </a:prstGeom>
          <a:ln/>
        </p:spPr>
        <p:txBody>
          <a:bodyPr vert="horz" wrap="square" lIns="123825" tIns="123825" rIns="57150" bIns="123825" rtlCol="0" anchor="ctr" anchorCtr="0">
            <a:noAutofit/>
          </a:bodyPr>
          <a:lstStyle/>
          <a:p>
            <a:pPr algn="ctr">
              <a:lnSpc>
                <a:spcPct val="120000"/>
              </a:lnSpc>
            </a:pPr>
            <a:r>
              <a:rPr lang="en-US" sz="2400" b="1">
                <a:solidFill>
                  <a:schemeClr val="accent1">
                    <a:alpha val="100000"/>
                  </a:schemeClr>
                </a:solidFill>
                <a:latin typeface="Microsoft Yahei"/>
                <a:ea typeface="Microsoft Yahei"/>
                <a:cs typeface="Microsoft Yahei"/>
              </a:rPr>
              <a:t>扭曲平面制作</a:t>
            </a:r>
          </a:p>
        </p:txBody>
      </p:sp>
      <p:sp>
        <p:nvSpPr>
          <p:cNvPr id="4" name="TextBox 4"/>
          <p:cNvSpPr txBox="1"/>
          <p:nvPr/>
        </p:nvSpPr>
        <p:spPr>
          <a:xfrm>
            <a:off x="1008841" y="3502453"/>
            <a:ext cx="2990850" cy="2752725"/>
          </a:xfrm>
          <a:prstGeom prst="rect">
            <a:avLst/>
          </a:prstGeom>
          <a:ln/>
        </p:spPr>
        <p:txBody>
          <a:bodyPr vert="horz" wrap="square" lIns="123825" tIns="123825" rIns="57150" bIns="123825" rtlCol="0" anchor="t" anchorCtr="0">
            <a:noAutofit/>
          </a:bodyPr>
          <a:lstStyle/>
          <a:p>
            <a:pPr algn="ctr">
              <a:lnSpc>
                <a:spcPct val="140000"/>
              </a:lnSpc>
            </a:pPr>
            <a:r>
              <a:rPr lang="en-US" sz="1500">
                <a:solidFill>
                  <a:schemeClr val="dk1">
                    <a:alpha val="100000"/>
                  </a:schemeClr>
                </a:solidFill>
                <a:latin typeface="Microsoft Yahei"/>
                <a:ea typeface="Microsoft Yahei"/>
                <a:cs typeface="Microsoft Yahei"/>
              </a:rPr>
              <a:t>我们需要制作一个扭曲的平面。可以使用C4D中的“平面”工具来创建平面，然后通过调整平面的参数，如大小、形状、颜色等，来制作出具有扭曲效果的平面。</a:t>
            </a:r>
          </a:p>
        </p:txBody>
      </p:sp>
      <p:sp>
        <p:nvSpPr>
          <p:cNvPr id="5" name="TextBox 5"/>
          <p:cNvSpPr txBox="1"/>
          <p:nvPr/>
        </p:nvSpPr>
        <p:spPr>
          <a:xfrm>
            <a:off x="4657799" y="2806248"/>
            <a:ext cx="2990850" cy="685800"/>
          </a:xfrm>
          <a:prstGeom prst="rect">
            <a:avLst/>
          </a:prstGeom>
          <a:ln/>
        </p:spPr>
        <p:txBody>
          <a:bodyPr vert="horz" wrap="square" lIns="123825" tIns="123825" rIns="57150" bIns="123825" rtlCol="0" anchor="ctr" anchorCtr="0">
            <a:noAutofit/>
          </a:bodyPr>
          <a:lstStyle/>
          <a:p>
            <a:pPr algn="ctr">
              <a:lnSpc>
                <a:spcPct val="120000"/>
              </a:lnSpc>
            </a:pPr>
            <a:r>
              <a:rPr lang="en-US" sz="2400" b="1">
                <a:solidFill>
                  <a:schemeClr val="accent1">
                    <a:alpha val="100000"/>
                  </a:schemeClr>
                </a:solidFill>
                <a:latin typeface="Microsoft Yahei"/>
                <a:ea typeface="Microsoft Yahei"/>
                <a:cs typeface="Microsoft Yahei"/>
              </a:rPr>
              <a:t>摄像机设置</a:t>
            </a:r>
          </a:p>
        </p:txBody>
      </p:sp>
      <p:sp>
        <p:nvSpPr>
          <p:cNvPr id="6" name="TextBox 6"/>
          <p:cNvSpPr txBox="1"/>
          <p:nvPr/>
        </p:nvSpPr>
        <p:spPr>
          <a:xfrm>
            <a:off x="4630237" y="3502453"/>
            <a:ext cx="2990850" cy="2752725"/>
          </a:xfrm>
          <a:prstGeom prst="rect">
            <a:avLst/>
          </a:prstGeom>
          <a:ln/>
        </p:spPr>
        <p:txBody>
          <a:bodyPr vert="horz" wrap="square" lIns="123825" tIns="123825" rIns="57150" bIns="123825" rtlCol="0" anchor="t" anchorCtr="0">
            <a:noAutofit/>
          </a:bodyPr>
          <a:lstStyle/>
          <a:p>
            <a:pPr algn="ctr">
              <a:lnSpc>
                <a:spcPct val="140000"/>
              </a:lnSpc>
            </a:pPr>
            <a:r>
              <a:rPr lang="en-US" sz="1500">
                <a:solidFill>
                  <a:schemeClr val="dk1">
                    <a:alpha val="100000"/>
                  </a:schemeClr>
                </a:solidFill>
                <a:latin typeface="Microsoft Yahei"/>
                <a:ea typeface="Microsoft Yahei"/>
                <a:cs typeface="Microsoft Yahei"/>
              </a:rPr>
              <a:t>为了从特定的角度观察这个扭曲的平面，我们需要设置合适的摄像机。可以使用C4D中的“摄像机”工具来创建摄像机，然后通过调整摄像机的参数，如位置、角度、焦距等，来设置出合适的观察角度。</a:t>
            </a:r>
          </a:p>
        </p:txBody>
      </p:sp>
      <p:sp>
        <p:nvSpPr>
          <p:cNvPr id="7" name="TextBox 7"/>
          <p:cNvSpPr txBox="1"/>
          <p:nvPr/>
        </p:nvSpPr>
        <p:spPr>
          <a:xfrm>
            <a:off x="8294808" y="2806248"/>
            <a:ext cx="2990850" cy="685800"/>
          </a:xfrm>
          <a:prstGeom prst="rect">
            <a:avLst/>
          </a:prstGeom>
          <a:ln/>
        </p:spPr>
        <p:txBody>
          <a:bodyPr vert="horz" wrap="square" lIns="123825" tIns="123825" rIns="57150" bIns="123825" rtlCol="0" anchor="ctr" anchorCtr="0">
            <a:noAutofit/>
          </a:bodyPr>
          <a:lstStyle/>
          <a:p>
            <a:pPr algn="ctr">
              <a:lnSpc>
                <a:spcPct val="120000"/>
              </a:lnSpc>
            </a:pPr>
            <a:r>
              <a:rPr lang="en-US" sz="2400" b="1">
                <a:solidFill>
                  <a:schemeClr val="accent1">
                    <a:alpha val="100000"/>
                  </a:schemeClr>
                </a:solidFill>
                <a:latin typeface="Microsoft Yahei"/>
                <a:ea typeface="Microsoft Yahei"/>
                <a:cs typeface="Microsoft Yahei"/>
              </a:rPr>
              <a:t>渲染输出</a:t>
            </a:r>
          </a:p>
        </p:txBody>
      </p:sp>
      <p:sp>
        <p:nvSpPr>
          <p:cNvPr id="8" name="TextBox 8"/>
          <p:cNvSpPr txBox="1"/>
          <p:nvPr/>
        </p:nvSpPr>
        <p:spPr>
          <a:xfrm>
            <a:off x="8267246" y="3502453"/>
            <a:ext cx="2990850" cy="2752725"/>
          </a:xfrm>
          <a:prstGeom prst="rect">
            <a:avLst/>
          </a:prstGeom>
          <a:ln/>
        </p:spPr>
        <p:txBody>
          <a:bodyPr vert="horz" wrap="square" lIns="123825" tIns="123825" rIns="57150" bIns="123825" rtlCol="0" anchor="t" anchorCtr="0">
            <a:noAutofit/>
          </a:bodyPr>
          <a:lstStyle/>
          <a:p>
            <a:pPr algn="ctr">
              <a:lnSpc>
                <a:spcPct val="140000"/>
              </a:lnSpc>
            </a:pPr>
            <a:r>
              <a:rPr lang="en-US" sz="1500">
                <a:solidFill>
                  <a:schemeClr val="dk1">
                    <a:alpha val="100000"/>
                  </a:schemeClr>
                </a:solidFill>
                <a:latin typeface="Microsoft Yahei"/>
                <a:ea typeface="Microsoft Yahei"/>
                <a:cs typeface="Microsoft Yahei"/>
              </a:rPr>
              <a:t>我们需要将制作好的扭曲平面进行渲染输出。可以使用C4D中的“渲染”工具来进行渲染输出，然后通过调整渲染器的参数，如质量、速度、分辨率等，来得到满意的渲染效果。</a:t>
            </a:r>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扭曲平面与摄像机设置</a:t>
            </a:r>
          </a:p>
        </p:txBody>
      </p:sp>
      <p:sp>
        <p:nvSpPr>
          <p:cNvPr id="10" name="Freeform 10"/>
          <p:cNvSpPr/>
          <p:nvPr/>
        </p:nvSpPr>
        <p:spPr>
          <a:xfrm>
            <a:off x="2279744" y="1900379"/>
            <a:ext cx="468095" cy="468095"/>
          </a:xfrm>
          <a:custGeom>
            <a:avLst/>
            <a:gdLst/>
            <a:ahLst/>
            <a:cxnLst/>
            <a:rect l="l" t="t" r="r" b="b"/>
            <a:pathLst>
              <a:path w="304800" h="304800">
                <a:moveTo>
                  <a:pt x="0" y="91440"/>
                </a:moveTo>
                <a:lnTo>
                  <a:pt x="152400" y="0"/>
                </a:lnTo>
                <a:lnTo>
                  <a:pt x="304800" y="91440"/>
                </a:lnTo>
                <a:lnTo>
                  <a:pt x="304800" y="121920"/>
                </a:lnTo>
                <a:lnTo>
                  <a:pt x="0" y="121920"/>
                </a:lnTo>
                <a:lnTo>
                  <a:pt x="0" y="91440"/>
                </a:lnTo>
                <a:close/>
                <a:moveTo>
                  <a:pt x="0" y="274320"/>
                </a:moveTo>
                <a:lnTo>
                  <a:pt x="304800" y="274320"/>
                </a:lnTo>
                <a:lnTo>
                  <a:pt x="304800" y="304800"/>
                </a:lnTo>
                <a:lnTo>
                  <a:pt x="0" y="304800"/>
                </a:lnTo>
                <a:lnTo>
                  <a:pt x="0" y="274320"/>
                </a:lnTo>
                <a:close/>
                <a:moveTo>
                  <a:pt x="30480" y="243840"/>
                </a:moveTo>
                <a:lnTo>
                  <a:pt x="274320" y="243840"/>
                </a:lnTo>
                <a:lnTo>
                  <a:pt x="274320" y="274320"/>
                </a:lnTo>
                <a:lnTo>
                  <a:pt x="30480" y="274320"/>
                </a:lnTo>
                <a:lnTo>
                  <a:pt x="30480" y="243840"/>
                </a:lnTo>
                <a:close/>
                <a:moveTo>
                  <a:pt x="30480" y="121920"/>
                </a:moveTo>
                <a:lnTo>
                  <a:pt x="91440" y="121920"/>
                </a:lnTo>
                <a:lnTo>
                  <a:pt x="91440" y="243840"/>
                </a:lnTo>
                <a:lnTo>
                  <a:pt x="30480" y="243840"/>
                </a:lnTo>
                <a:lnTo>
                  <a:pt x="30480" y="121920"/>
                </a:lnTo>
                <a:close/>
                <a:moveTo>
                  <a:pt x="121920" y="121920"/>
                </a:moveTo>
                <a:lnTo>
                  <a:pt x="182880" y="121920"/>
                </a:lnTo>
                <a:lnTo>
                  <a:pt x="182880" y="243840"/>
                </a:lnTo>
                <a:lnTo>
                  <a:pt x="121920" y="243840"/>
                </a:lnTo>
                <a:lnTo>
                  <a:pt x="121920" y="121920"/>
                </a:lnTo>
                <a:close/>
                <a:moveTo>
                  <a:pt x="213360" y="121920"/>
                </a:moveTo>
                <a:lnTo>
                  <a:pt x="274320" y="121920"/>
                </a:lnTo>
                <a:lnTo>
                  <a:pt x="274320" y="243840"/>
                </a:lnTo>
                <a:lnTo>
                  <a:pt x="213360" y="243840"/>
                </a:lnTo>
                <a:lnTo>
                  <a:pt x="213360" y="121920"/>
                </a:lnTo>
                <a:close/>
              </a:path>
            </a:pathLst>
          </a:custGeom>
          <a:solidFill>
            <a:schemeClr val="accent1">
              <a:alpha val="100000"/>
            </a:schemeClr>
          </a:solidFill>
          <a:ln/>
        </p:spPr>
      </p:sp>
      <p:sp>
        <p:nvSpPr>
          <p:cNvPr id="11" name="AutoShape 11"/>
          <p:cNvSpPr/>
          <p:nvPr/>
        </p:nvSpPr>
        <p:spPr>
          <a:xfrm>
            <a:off x="5687481" y="1700108"/>
            <a:ext cx="906737" cy="906737"/>
          </a:xfrm>
          <a:prstGeom prst="ellipse">
            <a:avLst/>
          </a:prstGeom>
          <a:noFill/>
          <a:ln w="19050">
            <a:solidFill>
              <a:schemeClr val="accent1">
                <a:alpha val="100000"/>
              </a:schemeClr>
            </a:solidFill>
            <a:prstDash val="solid"/>
          </a:ln>
        </p:spPr>
      </p:sp>
      <p:sp>
        <p:nvSpPr>
          <p:cNvPr id="12" name="AutoShape 12"/>
          <p:cNvSpPr/>
          <p:nvPr/>
        </p:nvSpPr>
        <p:spPr>
          <a:xfrm>
            <a:off x="9324065" y="1700108"/>
            <a:ext cx="906737" cy="906737"/>
          </a:xfrm>
          <a:prstGeom prst="ellipse">
            <a:avLst/>
          </a:prstGeom>
          <a:noFill/>
          <a:ln w="19050">
            <a:solidFill>
              <a:schemeClr val="accent1">
                <a:alpha val="100000"/>
              </a:schemeClr>
            </a:solidFill>
            <a:prstDash val="solid"/>
          </a:ln>
        </p:spPr>
      </p:sp>
      <p:sp>
        <p:nvSpPr>
          <p:cNvPr id="13" name="Freeform 13"/>
          <p:cNvSpPr/>
          <p:nvPr/>
        </p:nvSpPr>
        <p:spPr>
          <a:xfrm>
            <a:off x="5890183" y="1902809"/>
            <a:ext cx="501333" cy="501333"/>
          </a:xfrm>
          <a:custGeom>
            <a:avLst/>
            <a:gdLst/>
            <a:ahLst/>
            <a:cxnLst/>
            <a:rect l="l" t="t" r="r" b="b"/>
            <a:pathLst>
              <a:path w="304800" h="304800">
                <a:moveTo>
                  <a:pt x="257299" y="240773"/>
                </a:moveTo>
                <a:lnTo>
                  <a:pt x="257299" y="258156"/>
                </a:lnTo>
                <a:lnTo>
                  <a:pt x="47501" y="258156"/>
                </a:lnTo>
                <a:lnTo>
                  <a:pt x="47501" y="240773"/>
                </a:lnTo>
                <a:cubicBezTo>
                  <a:pt x="47501" y="240773"/>
                  <a:pt x="43015" y="231162"/>
                  <a:pt x="67361" y="208112"/>
                </a:cubicBezTo>
                <a:cubicBezTo>
                  <a:pt x="91688" y="185071"/>
                  <a:pt x="88487" y="125511"/>
                  <a:pt x="88487" y="85173"/>
                </a:cubicBezTo>
                <a:cubicBezTo>
                  <a:pt x="88487" y="44834"/>
                  <a:pt x="145142" y="43977"/>
                  <a:pt x="145142" y="43977"/>
                </a:cubicBezTo>
                <a:lnTo>
                  <a:pt x="147085" y="43977"/>
                </a:lnTo>
                <a:cubicBezTo>
                  <a:pt x="147085" y="43996"/>
                  <a:pt x="147085" y="43701"/>
                  <a:pt x="147085" y="37424"/>
                </a:cubicBezTo>
                <a:cubicBezTo>
                  <a:pt x="147085" y="33395"/>
                  <a:pt x="133560" y="18802"/>
                  <a:pt x="133560" y="18802"/>
                </a:cubicBezTo>
                <a:lnTo>
                  <a:pt x="133360" y="9973"/>
                </a:lnTo>
                <a:lnTo>
                  <a:pt x="171555" y="9973"/>
                </a:lnTo>
                <a:lnTo>
                  <a:pt x="171298" y="19136"/>
                </a:lnTo>
                <a:cubicBezTo>
                  <a:pt x="171298" y="19136"/>
                  <a:pt x="156639" y="33719"/>
                  <a:pt x="156639" y="38014"/>
                </a:cubicBezTo>
                <a:cubicBezTo>
                  <a:pt x="156639" y="42167"/>
                  <a:pt x="156639" y="43558"/>
                  <a:pt x="156639" y="43967"/>
                </a:cubicBezTo>
                <a:lnTo>
                  <a:pt x="159658" y="43967"/>
                </a:lnTo>
                <a:cubicBezTo>
                  <a:pt x="159658" y="43967"/>
                  <a:pt x="216313" y="44825"/>
                  <a:pt x="216313" y="85163"/>
                </a:cubicBezTo>
                <a:cubicBezTo>
                  <a:pt x="216313" y="125501"/>
                  <a:pt x="213112" y="185071"/>
                  <a:pt x="237449" y="208121"/>
                </a:cubicBezTo>
                <a:cubicBezTo>
                  <a:pt x="261785" y="231172"/>
                  <a:pt x="257299" y="240773"/>
                  <a:pt x="257299" y="240773"/>
                </a:cubicBezTo>
                <a:close/>
                <a:moveTo>
                  <a:pt x="176327" y="267367"/>
                </a:moveTo>
                <a:cubicBezTo>
                  <a:pt x="176327" y="280559"/>
                  <a:pt x="165640" y="294827"/>
                  <a:pt x="152457" y="294827"/>
                </a:cubicBezTo>
                <a:cubicBezTo>
                  <a:pt x="139275" y="294827"/>
                  <a:pt x="128588" y="280559"/>
                  <a:pt x="128588" y="267367"/>
                </a:cubicBezTo>
                <a:cubicBezTo>
                  <a:pt x="128588" y="267662"/>
                  <a:pt x="176327" y="267062"/>
                  <a:pt x="176327" y="267367"/>
                </a:cubicBezTo>
                <a:close/>
              </a:path>
            </a:pathLst>
          </a:custGeom>
          <a:solidFill>
            <a:schemeClr val="accent1">
              <a:alpha val="100000"/>
            </a:schemeClr>
          </a:solidFill>
          <a:ln/>
        </p:spPr>
      </p:sp>
      <p:sp>
        <p:nvSpPr>
          <p:cNvPr id="14" name="Freeform 14"/>
          <p:cNvSpPr/>
          <p:nvPr/>
        </p:nvSpPr>
        <p:spPr>
          <a:xfrm>
            <a:off x="9531194" y="1907238"/>
            <a:ext cx="492477" cy="492477"/>
          </a:xfrm>
          <a:custGeom>
            <a:avLst/>
            <a:gdLst/>
            <a:ahLst/>
            <a:cxnLst/>
            <a:rect l="l" t="t" r="r" b="b"/>
            <a:pathLst>
              <a:path w="323850" h="304800">
                <a:moveTo>
                  <a:pt x="265490" y="266700"/>
                </a:moveTo>
                <a:cubicBezTo>
                  <a:pt x="265490" y="266700"/>
                  <a:pt x="318068" y="266757"/>
                  <a:pt x="325450" y="215313"/>
                </a:cubicBezTo>
                <a:cubicBezTo>
                  <a:pt x="328965" y="159058"/>
                  <a:pt x="274625" y="147971"/>
                  <a:pt x="274625" y="147971"/>
                </a:cubicBezTo>
                <a:cubicBezTo>
                  <a:pt x="274625" y="147971"/>
                  <a:pt x="280807" y="64694"/>
                  <a:pt x="204511" y="55197"/>
                </a:cubicBezTo>
                <a:cubicBezTo>
                  <a:pt x="139122" y="48520"/>
                  <a:pt x="119224" y="109290"/>
                  <a:pt x="119224" y="109290"/>
                </a:cubicBezTo>
                <a:cubicBezTo>
                  <a:pt x="119224" y="109290"/>
                  <a:pt x="99527" y="90354"/>
                  <a:pt x="72809" y="105823"/>
                </a:cubicBezTo>
                <a:cubicBezTo>
                  <a:pt x="48892" y="120587"/>
                  <a:pt x="53121" y="147618"/>
                  <a:pt x="53121" y="147618"/>
                </a:cubicBezTo>
                <a:cubicBezTo>
                  <a:pt x="53121" y="147618"/>
                  <a:pt x="0" y="157944"/>
                  <a:pt x="0" y="212084"/>
                </a:cubicBezTo>
                <a:cubicBezTo>
                  <a:pt x="1191" y="266157"/>
                  <a:pt x="57693" y="266700"/>
                  <a:pt x="57693" y="266700"/>
                </a:cubicBezTo>
              </a:path>
            </a:pathLst>
          </a:custGeom>
          <a:solidFill>
            <a:schemeClr val="accent1">
              <a:alpha val="100000"/>
            </a:schemeClr>
          </a:solidFill>
          <a:ln/>
        </p:spPr>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a:stretch>
            <a:fillRect/>
          </a:stretch>
        </p:blipFill>
        <p:spPr>
          <a:xfrm>
            <a:off x="640619" y="1239230"/>
            <a:ext cx="3783578" cy="5044771"/>
          </a:xfrm>
          <a:prstGeom prst="rect">
            <a:avLst/>
          </a:prstGeom>
        </p:spPr>
      </p:pic>
      <p:sp>
        <p:nvSpPr>
          <p:cNvPr id="3" name="TextBox 3"/>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透明材质与渲染调整</a:t>
            </a:r>
          </a:p>
        </p:txBody>
      </p:sp>
      <p:sp>
        <p:nvSpPr>
          <p:cNvPr id="4" name="AutoShape 4"/>
          <p:cNvSpPr/>
          <p:nvPr/>
        </p:nvSpPr>
        <p:spPr>
          <a:xfrm>
            <a:off x="4195024" y="4787018"/>
            <a:ext cx="701468" cy="550104"/>
          </a:xfrm>
          <a:prstGeom prst="rect">
            <a:avLst/>
          </a:prstGeom>
          <a:solidFill>
            <a:schemeClr val="accent1">
              <a:alpha val="100000"/>
            </a:schemeClr>
          </a:solidFill>
          <a:ln/>
        </p:spPr>
      </p:sp>
      <p:sp>
        <p:nvSpPr>
          <p:cNvPr id="5" name="AutoShape 5"/>
          <p:cNvSpPr/>
          <p:nvPr/>
        </p:nvSpPr>
        <p:spPr>
          <a:xfrm>
            <a:off x="4195024" y="3018088"/>
            <a:ext cx="701468" cy="550104"/>
          </a:xfrm>
          <a:prstGeom prst="rect">
            <a:avLst/>
          </a:prstGeom>
          <a:solidFill>
            <a:schemeClr val="accent1">
              <a:alpha val="100000"/>
            </a:schemeClr>
          </a:solidFill>
          <a:ln/>
        </p:spPr>
      </p:sp>
      <p:sp>
        <p:nvSpPr>
          <p:cNvPr id="6" name="AutoShape 6"/>
          <p:cNvSpPr/>
          <p:nvPr/>
        </p:nvSpPr>
        <p:spPr>
          <a:xfrm>
            <a:off x="4195024" y="1237957"/>
            <a:ext cx="701468" cy="550104"/>
          </a:xfrm>
          <a:prstGeom prst="rect">
            <a:avLst/>
          </a:prstGeom>
          <a:solidFill>
            <a:schemeClr val="accent1">
              <a:alpha val="100000"/>
            </a:schemeClr>
          </a:solidFill>
          <a:ln/>
        </p:spPr>
      </p:sp>
      <p:sp>
        <p:nvSpPr>
          <p:cNvPr id="7" name="TextBox 7"/>
          <p:cNvSpPr txBox="1"/>
          <p:nvPr/>
        </p:nvSpPr>
        <p:spPr>
          <a:xfrm>
            <a:off x="5259845" y="294547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灯光设置</a:t>
            </a:r>
          </a:p>
        </p:txBody>
      </p:sp>
      <p:sp>
        <p:nvSpPr>
          <p:cNvPr id="8" name="TextBox 8"/>
          <p:cNvSpPr txBox="1"/>
          <p:nvPr/>
        </p:nvSpPr>
        <p:spPr>
          <a:xfrm>
            <a:off x="5259845" y="3472246"/>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为了营造出合适的灯光效果，我们需要设置合适的灯光。可以使用C4D中的“灯光”工具来创建灯光，然后通过调整灯光的参数，如亮度、颜色、照射范围等，来营造出合适的灯光效果。</a:t>
            </a:r>
          </a:p>
        </p:txBody>
      </p:sp>
      <p:sp>
        <p:nvSpPr>
          <p:cNvPr id="9" name="TextBox 9"/>
          <p:cNvSpPr txBox="1"/>
          <p:nvPr/>
        </p:nvSpPr>
        <p:spPr>
          <a:xfrm>
            <a:off x="5272199" y="4714408"/>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渲染输出</a:t>
            </a:r>
          </a:p>
        </p:txBody>
      </p:sp>
      <p:sp>
        <p:nvSpPr>
          <p:cNvPr id="10" name="TextBox 10"/>
          <p:cNvSpPr txBox="1"/>
          <p:nvPr/>
        </p:nvSpPr>
        <p:spPr>
          <a:xfrm>
            <a:off x="5272199" y="5252378"/>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我们需要将制作好的透明材质进行渲染输出。可以使用C4D中的“渲染”工具来进行渲染输出，然后通过调整渲染器的参数，如质量、速度、分辨率等，来得到满意的渲染效果。</a:t>
            </a:r>
          </a:p>
        </p:txBody>
      </p:sp>
      <p:sp>
        <p:nvSpPr>
          <p:cNvPr id="11" name="TextBox 11"/>
          <p:cNvSpPr txBox="1"/>
          <p:nvPr/>
        </p:nvSpPr>
        <p:spPr>
          <a:xfrm>
            <a:off x="5272221" y="1165346"/>
            <a:ext cx="6286500" cy="695325"/>
          </a:xfrm>
          <a:prstGeom prst="rect">
            <a:avLst/>
          </a:prstGeom>
          <a:ln/>
        </p:spPr>
        <p:txBody>
          <a:bodyPr vert="horz" wrap="square" lIns="123825" tIns="123825" rIns="57150" bIns="123825" rtlCol="0" anchor="ctr" anchorCtr="0">
            <a:noAutofit/>
          </a:bodyPr>
          <a:lstStyle/>
          <a:p>
            <a:pPr>
              <a:lnSpc>
                <a:spcPct val="140000"/>
              </a:lnSpc>
            </a:pPr>
            <a:r>
              <a:rPr lang="en-US" sz="2400" b="1">
                <a:solidFill>
                  <a:schemeClr val="accent1">
                    <a:alpha val="100000"/>
                  </a:schemeClr>
                </a:solidFill>
                <a:latin typeface="Microsoft Yahei"/>
                <a:ea typeface="Microsoft Yahei"/>
                <a:cs typeface="Microsoft Yahei"/>
              </a:rPr>
              <a:t>透明材质制作</a:t>
            </a:r>
          </a:p>
        </p:txBody>
      </p:sp>
      <p:sp>
        <p:nvSpPr>
          <p:cNvPr id="12" name="TextBox 12"/>
          <p:cNvSpPr txBox="1"/>
          <p:nvPr/>
        </p:nvSpPr>
        <p:spPr>
          <a:xfrm>
            <a:off x="5272221" y="1692114"/>
            <a:ext cx="6124575" cy="1247775"/>
          </a:xfrm>
          <a:prstGeom prst="rect">
            <a:avLst/>
          </a:prstGeom>
          <a:ln/>
        </p:spPr>
        <p:txBody>
          <a:bodyPr vert="horz" wrap="square" lIns="123825" tIns="123825" rIns="57150" bIns="123825" rtlCol="0" anchor="t" anchorCtr="0">
            <a:normAutofit/>
          </a:bodyPr>
          <a:lstStyle/>
          <a:p>
            <a:pPr>
              <a:lnSpc>
                <a:spcPct val="140000"/>
              </a:lnSpc>
            </a:pPr>
            <a:r>
              <a:rPr lang="en-US" sz="1500">
                <a:solidFill>
                  <a:schemeClr val="dk1">
                    <a:alpha val="100000"/>
                  </a:schemeClr>
                </a:solidFill>
                <a:latin typeface="Microsoft Yahei"/>
                <a:ea typeface="Microsoft Yahei"/>
                <a:cs typeface="Microsoft Yahei"/>
              </a:rPr>
              <a:t>我们需要制作一种透明的材质。可以使用C4D中的“材质”工具来创建材质，然后勾选“透明”选项，并通过调整材质的颜色、亮度、饱和度等参数，来制作出具有透明效果的材质。</a:t>
            </a:r>
          </a:p>
        </p:txBody>
      </p:sp>
      <p:sp>
        <p:nvSpPr>
          <p:cNvPr id="13" name="AutoShape 13"/>
          <p:cNvSpPr/>
          <p:nvPr/>
        </p:nvSpPr>
        <p:spPr>
          <a:xfrm>
            <a:off x="4629608" y="4787018"/>
            <a:ext cx="550104" cy="550104"/>
          </a:xfrm>
          <a:prstGeom prst="ellipse">
            <a:avLst/>
          </a:prstGeom>
          <a:solidFill>
            <a:schemeClr val="accent1">
              <a:alpha val="100000"/>
            </a:schemeClr>
          </a:solidFill>
          <a:ln/>
        </p:spPr>
      </p:sp>
      <p:sp>
        <p:nvSpPr>
          <p:cNvPr id="14" name="AutoShape 14"/>
          <p:cNvSpPr/>
          <p:nvPr/>
        </p:nvSpPr>
        <p:spPr>
          <a:xfrm>
            <a:off x="3911804" y="4787018"/>
            <a:ext cx="550104" cy="550104"/>
          </a:xfrm>
          <a:prstGeom prst="ellipse">
            <a:avLst/>
          </a:prstGeom>
          <a:solidFill>
            <a:schemeClr val="accent1">
              <a:alpha val="100000"/>
            </a:schemeClr>
          </a:solidFill>
          <a:ln/>
        </p:spPr>
      </p:sp>
      <p:sp>
        <p:nvSpPr>
          <p:cNvPr id="15" name="AutoShape 15"/>
          <p:cNvSpPr/>
          <p:nvPr/>
        </p:nvSpPr>
        <p:spPr>
          <a:xfrm>
            <a:off x="4629608" y="3018088"/>
            <a:ext cx="550104" cy="550104"/>
          </a:xfrm>
          <a:prstGeom prst="ellipse">
            <a:avLst/>
          </a:prstGeom>
          <a:solidFill>
            <a:schemeClr val="accent1">
              <a:alpha val="100000"/>
            </a:schemeClr>
          </a:solidFill>
          <a:ln/>
        </p:spPr>
      </p:sp>
      <p:sp>
        <p:nvSpPr>
          <p:cNvPr id="16" name="AutoShape 16"/>
          <p:cNvSpPr/>
          <p:nvPr/>
        </p:nvSpPr>
        <p:spPr>
          <a:xfrm>
            <a:off x="3911804" y="3018088"/>
            <a:ext cx="550104" cy="550104"/>
          </a:xfrm>
          <a:prstGeom prst="ellipse">
            <a:avLst/>
          </a:prstGeom>
          <a:solidFill>
            <a:schemeClr val="accent1">
              <a:alpha val="100000"/>
            </a:schemeClr>
          </a:solidFill>
          <a:ln/>
        </p:spPr>
      </p:sp>
      <p:sp>
        <p:nvSpPr>
          <p:cNvPr id="17" name="AutoShape 17"/>
          <p:cNvSpPr/>
          <p:nvPr/>
        </p:nvSpPr>
        <p:spPr>
          <a:xfrm>
            <a:off x="4629608" y="1237957"/>
            <a:ext cx="550104" cy="550104"/>
          </a:xfrm>
          <a:prstGeom prst="ellipse">
            <a:avLst/>
          </a:prstGeom>
          <a:solidFill>
            <a:schemeClr val="accent1">
              <a:alpha val="100000"/>
            </a:schemeClr>
          </a:solidFill>
          <a:ln/>
        </p:spPr>
      </p:sp>
      <p:sp>
        <p:nvSpPr>
          <p:cNvPr id="18" name="AutoShape 18"/>
          <p:cNvSpPr/>
          <p:nvPr/>
        </p:nvSpPr>
        <p:spPr>
          <a:xfrm>
            <a:off x="3911804" y="1237957"/>
            <a:ext cx="550104" cy="550104"/>
          </a:xfrm>
          <a:prstGeom prst="ellipse">
            <a:avLst/>
          </a:prstGeom>
          <a:solidFill>
            <a:schemeClr val="accent1">
              <a:alpha val="100000"/>
            </a:schemeClr>
          </a:solidFill>
          <a:ln/>
        </p:spPr>
      </p:sp>
      <p:sp>
        <p:nvSpPr>
          <p:cNvPr id="19" name="TextBox 19"/>
          <p:cNvSpPr txBox="1"/>
          <p:nvPr/>
        </p:nvSpPr>
        <p:spPr>
          <a:xfrm>
            <a:off x="4162763" y="482585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03</a:t>
            </a:r>
          </a:p>
        </p:txBody>
      </p:sp>
      <p:sp>
        <p:nvSpPr>
          <p:cNvPr id="20" name="TextBox 20"/>
          <p:cNvSpPr txBox="1"/>
          <p:nvPr/>
        </p:nvSpPr>
        <p:spPr>
          <a:xfrm>
            <a:off x="4162763" y="3056920"/>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02</a:t>
            </a:r>
          </a:p>
        </p:txBody>
      </p:sp>
      <p:sp>
        <p:nvSpPr>
          <p:cNvPr id="21" name="TextBox 21"/>
          <p:cNvSpPr txBox="1"/>
          <p:nvPr/>
        </p:nvSpPr>
        <p:spPr>
          <a:xfrm>
            <a:off x="4162763" y="1276789"/>
            <a:ext cx="765990" cy="472440"/>
          </a:xfrm>
          <a:prstGeom prst="rect">
            <a:avLst/>
          </a:prstGeom>
          <a:ln/>
        </p:spPr>
        <p:txBody>
          <a:bodyPr vert="horz" wrap="square" lIns="91440" tIns="45720" rIns="91440" bIns="45720" rtlCol="0" anchor="ctr" anchorCtr="0">
            <a:noAutofit/>
          </a:bodyPr>
          <a:lstStyle/>
          <a:p>
            <a:pPr algn="ctr">
              <a:lnSpc>
                <a:spcPct val="100000"/>
              </a:lnSpc>
              <a:spcBef>
                <a:spcPts val="375"/>
              </a:spcBef>
            </a:pPr>
            <a:r>
              <a:rPr lang="en-US" sz="2325" b="1">
                <a:solidFill>
                  <a:srgbClr val="FFFFFF">
                    <a:alpha val="100000"/>
                  </a:srgbClr>
                </a:solidFill>
                <a:latin typeface="Microsoft Yahei"/>
                <a:ea typeface="Microsoft Yahei"/>
                <a:cs typeface="Microsoft Yahei"/>
              </a:rPr>
              <a:t>01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1685901" y="1362476"/>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运动图形</a:t>
            </a:r>
          </a:p>
        </p:txBody>
      </p:sp>
      <p:sp>
        <p:nvSpPr>
          <p:cNvPr id="3" name="TextBox 3"/>
          <p:cNvSpPr txBox="1"/>
          <p:nvPr/>
        </p:nvSpPr>
        <p:spPr>
          <a:xfrm>
            <a:off x="1685901" y="2024509"/>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C4D中的运动图形是一种特殊的图形对象，它可以包含多个几何体，并且每个几何体都可以有自己的材质和灯光设置。</a:t>
            </a:r>
          </a:p>
        </p:txBody>
      </p:sp>
      <p:sp>
        <p:nvSpPr>
          <p:cNvPr id="4" name="TextBox 4"/>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层级关系</a:t>
            </a:r>
          </a:p>
        </p:txBody>
      </p:sp>
      <p:grpSp>
        <p:nvGrpSpPr>
          <p:cNvPr id="5" name="Group 5"/>
          <p:cNvGrpSpPr/>
          <p:nvPr/>
        </p:nvGrpSpPr>
        <p:grpSpPr>
          <a:xfrm>
            <a:off x="838598" y="1564792"/>
            <a:ext cx="353467" cy="353467"/>
            <a:chOff x="838598" y="1564792"/>
            <a:chExt cx="353467" cy="353467"/>
          </a:xfrm>
        </p:grpSpPr>
        <p:sp>
          <p:nvSpPr>
            <p:cNvPr id="6" name="AutoShape 6"/>
            <p:cNvSpPr/>
            <p:nvPr/>
          </p:nvSpPr>
          <p:spPr>
            <a:xfrm>
              <a:off x="920082" y="1646276"/>
              <a:ext cx="190500" cy="190500"/>
            </a:xfrm>
            <a:prstGeom prst="ellipse">
              <a:avLst/>
            </a:prstGeom>
            <a:solidFill>
              <a:schemeClr val="accent1">
                <a:alpha val="100000"/>
              </a:schemeClr>
            </a:solidFill>
            <a:ln/>
          </p:spPr>
        </p:sp>
        <p:sp>
          <p:nvSpPr>
            <p:cNvPr id="7" name="AutoShape 7"/>
            <p:cNvSpPr/>
            <p:nvPr/>
          </p:nvSpPr>
          <p:spPr>
            <a:xfrm>
              <a:off x="838598" y="1564792"/>
              <a:ext cx="353467" cy="353467"/>
            </a:xfrm>
            <a:prstGeom prst="ellipse">
              <a:avLst/>
            </a:prstGeom>
            <a:solidFill>
              <a:schemeClr val="accent1">
                <a:alpha val="16000"/>
              </a:schemeClr>
            </a:solidFill>
            <a:ln/>
          </p:spPr>
        </p:sp>
      </p:grpSp>
      <p:sp>
        <p:nvSpPr>
          <p:cNvPr id="8" name="TextBox 8"/>
          <p:cNvSpPr txBox="1"/>
          <p:nvPr/>
        </p:nvSpPr>
        <p:spPr>
          <a:xfrm>
            <a:off x="1685901" y="3189254"/>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基础模型</a:t>
            </a:r>
          </a:p>
        </p:txBody>
      </p:sp>
      <p:sp>
        <p:nvSpPr>
          <p:cNvPr id="9" name="TextBox 9"/>
          <p:cNvSpPr txBox="1"/>
          <p:nvPr/>
        </p:nvSpPr>
        <p:spPr>
          <a:xfrm>
            <a:off x="1685901" y="3851288"/>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基础模型是C4D中最常用的几何体类型，包括立方体、球体、圆柱等。它们通常用于创建基本的物体形状，并且可以通过添加材质和灯光来制作更加真实的效果。</a:t>
            </a:r>
          </a:p>
        </p:txBody>
      </p:sp>
      <p:grpSp>
        <p:nvGrpSpPr>
          <p:cNvPr id="10" name="Group 10"/>
          <p:cNvGrpSpPr/>
          <p:nvPr/>
        </p:nvGrpSpPr>
        <p:grpSpPr>
          <a:xfrm>
            <a:off x="838598" y="3391571"/>
            <a:ext cx="353467" cy="353467"/>
            <a:chOff x="838598" y="3391571"/>
            <a:chExt cx="353467" cy="353467"/>
          </a:xfrm>
        </p:grpSpPr>
        <p:sp>
          <p:nvSpPr>
            <p:cNvPr id="11" name="AutoShape 11"/>
            <p:cNvSpPr/>
            <p:nvPr/>
          </p:nvSpPr>
          <p:spPr>
            <a:xfrm>
              <a:off x="920082" y="3473055"/>
              <a:ext cx="190500" cy="190500"/>
            </a:xfrm>
            <a:prstGeom prst="ellipse">
              <a:avLst/>
            </a:prstGeom>
            <a:solidFill>
              <a:schemeClr val="accent1">
                <a:alpha val="100000"/>
              </a:schemeClr>
            </a:solidFill>
            <a:ln/>
          </p:spPr>
        </p:sp>
        <p:sp>
          <p:nvSpPr>
            <p:cNvPr id="12" name="AutoShape 12"/>
            <p:cNvSpPr/>
            <p:nvPr/>
          </p:nvSpPr>
          <p:spPr>
            <a:xfrm>
              <a:off x="838598" y="3391571"/>
              <a:ext cx="353467" cy="353467"/>
            </a:xfrm>
            <a:prstGeom prst="ellipse">
              <a:avLst/>
            </a:prstGeom>
            <a:solidFill>
              <a:schemeClr val="accent1">
                <a:alpha val="16000"/>
              </a:schemeClr>
            </a:solidFill>
            <a:ln/>
          </p:spPr>
        </p:sp>
      </p:grpSp>
      <p:sp>
        <p:nvSpPr>
          <p:cNvPr id="13" name="TextBox 13"/>
          <p:cNvSpPr txBox="1"/>
          <p:nvPr/>
        </p:nvSpPr>
        <p:spPr>
          <a:xfrm>
            <a:off x="1685901" y="4975292"/>
            <a:ext cx="8946338" cy="555784"/>
          </a:xfrm>
          <a:prstGeom prst="rect">
            <a:avLst/>
          </a:prstGeom>
          <a:ln/>
        </p:spPr>
        <p:txBody>
          <a:bodyPr vert="horz" wrap="square" lIns="0" tIns="0" rIns="0" bIns="0"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变形器</a:t>
            </a:r>
          </a:p>
        </p:txBody>
      </p:sp>
      <p:sp>
        <p:nvSpPr>
          <p:cNvPr id="14" name="TextBox 14"/>
          <p:cNvSpPr txBox="1"/>
          <p:nvPr/>
        </p:nvSpPr>
        <p:spPr>
          <a:xfrm>
            <a:off x="1685901" y="5637325"/>
            <a:ext cx="8972550" cy="76378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变形器是一种用于对模型进行变形和扭曲的特殊工具。它可以通过调整模型的顶点位置来改变模型的形状，并且可以与各种动态效果相结合，制作出更加生动的效果。</a:t>
            </a:r>
          </a:p>
        </p:txBody>
      </p:sp>
      <p:grpSp>
        <p:nvGrpSpPr>
          <p:cNvPr id="15" name="Group 15"/>
          <p:cNvGrpSpPr/>
          <p:nvPr/>
        </p:nvGrpSpPr>
        <p:grpSpPr>
          <a:xfrm>
            <a:off x="838598" y="5177608"/>
            <a:ext cx="353467" cy="353467"/>
            <a:chOff x="838598" y="5177608"/>
            <a:chExt cx="353467" cy="353467"/>
          </a:xfrm>
        </p:grpSpPr>
        <p:sp>
          <p:nvSpPr>
            <p:cNvPr id="16" name="AutoShape 16"/>
            <p:cNvSpPr/>
            <p:nvPr/>
          </p:nvSpPr>
          <p:spPr>
            <a:xfrm>
              <a:off x="920082" y="5259092"/>
              <a:ext cx="190500" cy="190500"/>
            </a:xfrm>
            <a:prstGeom prst="ellipse">
              <a:avLst/>
            </a:prstGeom>
            <a:solidFill>
              <a:schemeClr val="accent1">
                <a:alpha val="100000"/>
              </a:schemeClr>
            </a:solidFill>
            <a:ln/>
          </p:spPr>
        </p:sp>
        <p:sp>
          <p:nvSpPr>
            <p:cNvPr id="17" name="AutoShape 17"/>
            <p:cNvSpPr/>
            <p:nvPr/>
          </p:nvSpPr>
          <p:spPr>
            <a:xfrm>
              <a:off x="838598" y="5177608"/>
              <a:ext cx="353467" cy="353467"/>
            </a:xfrm>
            <a:prstGeom prst="ellipse">
              <a:avLst/>
            </a:prstGeom>
            <a:solidFill>
              <a:schemeClr val="accent1">
                <a:alpha val="16000"/>
              </a:schemeClr>
            </a:solidFill>
            <a:ln/>
          </p:spPr>
        </p:sp>
      </p:grpSp>
      <p:cxnSp>
        <p:nvCxnSpPr>
          <p:cNvPr id="18" name="Connector 18"/>
          <p:cNvCxnSpPr/>
          <p:nvPr/>
        </p:nvCxnSpPr>
        <p:spPr>
          <a:xfrm>
            <a:off x="1015332" y="1728028"/>
            <a:ext cx="0" cy="5214957"/>
          </a:xfrm>
          <a:prstGeom prst="line">
            <a:avLst/>
          </a:prstGeom>
          <a:ln w="19050">
            <a:solidFill>
              <a:schemeClr val="accent1"/>
            </a:solidFill>
            <a:prstDash val="dash"/>
            <a:headEnd type="none"/>
            <a:tailEnd type="triangle"/>
          </a:ln>
        </p:spPr>
        <p:style>
          <a:lnRef idx="0">
            <a:schemeClr val="accent1"/>
          </a:lnRef>
          <a:fillRef idx="1">
            <a:schemeClr val="accent1"/>
          </a:fillRef>
          <a:effectRef idx="0">
            <a:schemeClr val="accent1"/>
          </a:effectRef>
          <a:fontRef idx="minor">
            <a:schemeClr val="lt1"/>
          </a:fontRef>
        </p:style>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srcRect l="30369" r="30369"/>
          <a:stretch>
            <a:fillRect/>
          </a:stretch>
        </p:blipFill>
        <p:spPr>
          <a:xfrm>
            <a:off x="875314" y="2169726"/>
            <a:ext cx="2050689" cy="3916435"/>
          </a:xfrm>
          <a:prstGeom prst="rect">
            <a:avLst/>
          </a:prstGeom>
        </p:spPr>
      </p:pic>
      <p:pic>
        <p:nvPicPr>
          <p:cNvPr id="3" name="Picture 3"/>
          <p:cNvPicPr>
            <a:picLocks noChangeAspect="1"/>
          </p:cNvPicPr>
          <p:nvPr/>
        </p:nvPicPr>
        <p:blipFill>
          <a:blip r:embed="rId4"/>
          <a:srcRect l="32551" r="32551"/>
          <a:stretch>
            <a:fillRect/>
          </a:stretch>
        </p:blipFill>
        <p:spPr>
          <a:xfrm>
            <a:off x="5430979" y="2169726"/>
            <a:ext cx="2050689" cy="3916435"/>
          </a:xfrm>
          <a:prstGeom prst="rect">
            <a:avLst/>
          </a:prstGeom>
        </p:spPr>
      </p:pic>
      <p:pic>
        <p:nvPicPr>
          <p:cNvPr id="4" name="Picture 4"/>
          <p:cNvPicPr>
            <a:picLocks noChangeAspect="1"/>
          </p:cNvPicPr>
          <p:nvPr/>
        </p:nvPicPr>
        <p:blipFill>
          <a:blip r:embed="rId5"/>
          <a:srcRect l="32561" r="32561"/>
          <a:stretch>
            <a:fillRect/>
          </a:stretch>
        </p:blipFill>
        <p:spPr>
          <a:xfrm>
            <a:off x="3153146" y="1697364"/>
            <a:ext cx="2050689" cy="3916435"/>
          </a:xfrm>
          <a:prstGeom prst="rect">
            <a:avLst/>
          </a:prstGeom>
        </p:spPr>
      </p:pic>
      <p:sp>
        <p:nvSpPr>
          <p:cNvPr id="5" name="AutoShape 5"/>
          <p:cNvSpPr/>
          <p:nvPr/>
        </p:nvSpPr>
        <p:spPr>
          <a:xfrm>
            <a:off x="7851998" y="2723144"/>
            <a:ext cx="3834950" cy="1465716"/>
          </a:xfrm>
          <a:prstGeom prst="rect">
            <a:avLst/>
          </a:prstGeom>
          <a:noFill/>
          <a:ln/>
        </p:spPr>
        <p:txBody>
          <a:bodyPr vert="horz" wrap="square" lIns="91440" tIns="45720" rIns="91440" bIns="45720" rtlCol="0" anchor="t" anchorCtr="0">
            <a:noAutofit/>
          </a:bodyPr>
          <a:lstStyle/>
          <a:p>
            <a:pPr algn="l">
              <a:lnSpc>
                <a:spcPct val="140000"/>
              </a:lnSpc>
              <a:defRPr/>
            </a:pPr>
            <a:r>
              <a:rPr lang="en-US" sz="1500">
                <a:solidFill>
                  <a:schemeClr val="dk1">
                    <a:alpha val="100000"/>
                  </a:schemeClr>
                </a:solidFill>
                <a:latin typeface="Microsoft Yahei"/>
                <a:ea typeface="Microsoft Yahei"/>
                <a:cs typeface="Microsoft Yahei"/>
              </a:rPr>
              <a:t>在C4D中，可以通过单击“创建”按钮来创建基础模型，然后选择“几何体”类别下的相应对象来创建立方体、球体、圆柱等。</a:t>
            </a:r>
            <a:endParaRPr lang="en-US" sz="1100"/>
          </a:p>
        </p:txBody>
      </p:sp>
      <p:sp>
        <p:nvSpPr>
          <p:cNvPr id="6" name="AutoShape 6"/>
          <p:cNvSpPr/>
          <p:nvPr/>
        </p:nvSpPr>
        <p:spPr>
          <a:xfrm>
            <a:off x="7851998" y="2087040"/>
            <a:ext cx="3606165" cy="575781"/>
          </a:xfrm>
          <a:prstGeom prst="rect">
            <a:avLst/>
          </a:prstGeom>
          <a:noFill/>
          <a:ln/>
        </p:spPr>
        <p:txBody>
          <a:bodyPr vert="horz" wrap="square" lIns="91440" tIns="45720" rIns="91440" bIns="45720" rtlCol="0" anchor="b" anchorCtr="0">
            <a:normAutofit/>
          </a:bodyPr>
          <a:lstStyle/>
          <a:p>
            <a:pPr algn="l">
              <a:lnSpc>
                <a:spcPct val="120000"/>
              </a:lnSpc>
              <a:defRPr/>
            </a:pPr>
            <a:r>
              <a:rPr lang="en-US" sz="2400" b="1">
                <a:solidFill>
                  <a:schemeClr val="accent1">
                    <a:alpha val="100000"/>
                  </a:schemeClr>
                </a:solidFill>
                <a:latin typeface="Microsoft Yahei"/>
                <a:ea typeface="Microsoft Yahei"/>
                <a:cs typeface="Microsoft Yahei"/>
              </a:rPr>
              <a:t>建模方法</a:t>
            </a:r>
            <a:endParaRPr lang="en-US" sz="1100"/>
          </a:p>
        </p:txBody>
      </p:sp>
      <p:sp>
        <p:nvSpPr>
          <p:cNvPr id="7" name="AutoShape 7"/>
          <p:cNvSpPr/>
          <p:nvPr/>
        </p:nvSpPr>
        <p:spPr>
          <a:xfrm>
            <a:off x="7851998" y="4826443"/>
            <a:ext cx="3834950" cy="1451935"/>
          </a:xfrm>
          <a:prstGeom prst="rect">
            <a:avLst/>
          </a:prstGeom>
          <a:noFill/>
          <a:ln/>
        </p:spPr>
        <p:txBody>
          <a:bodyPr vert="horz" wrap="square" lIns="91440" tIns="45720" rIns="91440" bIns="45720" rtlCol="0" anchor="t" anchorCtr="0">
            <a:noAutofit/>
          </a:bodyPr>
          <a:lstStyle/>
          <a:p>
            <a:pPr algn="l">
              <a:lnSpc>
                <a:spcPct val="140000"/>
              </a:lnSpc>
              <a:defRPr/>
            </a:pPr>
            <a:r>
              <a:rPr lang="en-US" sz="1500">
                <a:solidFill>
                  <a:schemeClr val="dk1">
                    <a:alpha val="100000"/>
                  </a:schemeClr>
                </a:solidFill>
                <a:latin typeface="Microsoft Yahei"/>
                <a:ea typeface="Microsoft Yahei"/>
                <a:cs typeface="Microsoft Yahei"/>
              </a:rPr>
              <a:t>在C4D中，可以通过单击“创建”按钮来创建材质球，然后调整其颜色、反射等参数来制作真实的效果。同时，也可以通过添加灯光来模拟真实环境中的光照效果。</a:t>
            </a:r>
            <a:endParaRPr lang="en-US" sz="1100"/>
          </a:p>
        </p:txBody>
      </p:sp>
      <p:sp>
        <p:nvSpPr>
          <p:cNvPr id="8" name="AutoShape 8"/>
          <p:cNvSpPr/>
          <p:nvPr/>
        </p:nvSpPr>
        <p:spPr>
          <a:xfrm>
            <a:off x="7851998" y="4125420"/>
            <a:ext cx="3606329" cy="640699"/>
          </a:xfrm>
          <a:prstGeom prst="rect">
            <a:avLst/>
          </a:prstGeom>
          <a:noFill/>
          <a:ln/>
        </p:spPr>
        <p:txBody>
          <a:bodyPr vert="horz" wrap="square" lIns="91440" tIns="45720" rIns="91440" bIns="45720" rtlCol="0" anchor="b" anchorCtr="0">
            <a:noAutofit/>
          </a:bodyPr>
          <a:lstStyle/>
          <a:p>
            <a:pPr algn="l">
              <a:lnSpc>
                <a:spcPct val="120000"/>
              </a:lnSpc>
              <a:defRPr/>
            </a:pPr>
            <a:r>
              <a:rPr lang="en-US" sz="2400" b="1">
                <a:solidFill>
                  <a:schemeClr val="accent1">
                    <a:alpha val="100000"/>
                  </a:schemeClr>
                </a:solidFill>
                <a:latin typeface="Microsoft Yahei"/>
                <a:ea typeface="Microsoft Yahei"/>
                <a:cs typeface="Microsoft Yahei"/>
              </a:rPr>
              <a:t>材质和灯光</a:t>
            </a:r>
            <a:endParaRPr lang="en-US" sz="1100"/>
          </a:p>
        </p:txBody>
      </p:sp>
      <p:sp>
        <p:nvSpPr>
          <p:cNvPr id="9" name="TextBox 9"/>
          <p:cNvSpPr txBox="1"/>
          <p:nvPr/>
        </p:nvSpPr>
        <p:spPr>
          <a:xfrm>
            <a:off x="476023" y="265328"/>
            <a:ext cx="11239500" cy="914400"/>
          </a:xfrm>
          <a:prstGeom prst="rect">
            <a:avLst/>
          </a:prstGeom>
          <a:ln/>
        </p:spPr>
        <p:txBody>
          <a:bodyPr vert="horz" wrap="square" lIns="123825" tIns="123825" rIns="57150" bIns="123825" rtlCol="0" anchor="t" anchorCtr="0">
            <a:spAutoFit/>
          </a:bodyPr>
          <a:lstStyle/>
          <a:p>
            <a:pPr>
              <a:lnSpc>
                <a:spcPct val="140000"/>
              </a:lnSpc>
            </a:pPr>
            <a:r>
              <a:rPr lang="en-US" sz="3000" b="1">
                <a:solidFill>
                  <a:schemeClr val="dk2">
                    <a:alpha val="100000"/>
                  </a:schemeClr>
                </a:solidFill>
                <a:latin typeface="Microsoft Yahei"/>
                <a:ea typeface="Microsoft Yahei"/>
                <a:cs typeface="Microsoft Yahei"/>
              </a:rPr>
              <a:t>基础模型与变形器</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1374316" y="3045252"/>
            <a:ext cx="9429750" cy="1656361"/>
          </a:xfrm>
          <a:prstGeom prst="roundRect">
            <a:avLst>
              <a:gd name="adj" fmla="val 16667"/>
            </a:avLst>
          </a:prstGeom>
          <a:gradFill>
            <a:gsLst>
              <a:gs pos="100000">
                <a:schemeClr val="lt2">
                  <a:alpha val="100000"/>
                </a:schemeClr>
              </a:gs>
              <a:gs pos="0">
                <a:schemeClr val="lt1">
                  <a:alpha val="100000"/>
                </a:schemeClr>
              </a:gs>
            </a:gsLst>
            <a:lin ang="0"/>
          </a:gradFill>
          <a:ln/>
        </p:spPr>
      </p:sp>
      <p:sp>
        <p:nvSpPr>
          <p:cNvPr id="3" name="AutoShape 3"/>
          <p:cNvSpPr/>
          <p:nvPr/>
        </p:nvSpPr>
        <p:spPr>
          <a:xfrm>
            <a:off x="1374316" y="4823279"/>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4" name="AutoShape 4"/>
          <p:cNvSpPr/>
          <p:nvPr/>
        </p:nvSpPr>
        <p:spPr>
          <a:xfrm>
            <a:off x="1374316" y="1267225"/>
            <a:ext cx="9429750" cy="1656361"/>
          </a:xfrm>
          <a:prstGeom prst="roundRect">
            <a:avLst>
              <a:gd name="adj" fmla="val 16667"/>
            </a:avLst>
          </a:prstGeom>
          <a:gradFill>
            <a:gsLst>
              <a:gs pos="0">
                <a:schemeClr val="lt2">
                  <a:alpha val="100000"/>
                </a:schemeClr>
              </a:gs>
              <a:gs pos="100000">
                <a:schemeClr val="lt1">
                  <a:alpha val="100000"/>
                </a:schemeClr>
              </a:gs>
            </a:gsLst>
            <a:lin ang="0"/>
          </a:gradFill>
          <a:ln/>
        </p:spPr>
      </p:sp>
      <p:sp>
        <p:nvSpPr>
          <p:cNvPr id="5" name="AutoShape 5"/>
          <p:cNvSpPr/>
          <p:nvPr/>
        </p:nvSpPr>
        <p:spPr>
          <a:xfrm>
            <a:off x="987242" y="5246342"/>
            <a:ext cx="810236" cy="810236"/>
          </a:xfrm>
          <a:prstGeom prst="ellipse">
            <a:avLst/>
          </a:prstGeom>
          <a:solidFill>
            <a:schemeClr val="accent1">
              <a:alpha val="100000"/>
            </a:schemeClr>
          </a:solidFill>
          <a:ln/>
        </p:spPr>
      </p:sp>
      <p:sp>
        <p:nvSpPr>
          <p:cNvPr id="6" name="Freeform 6"/>
          <p:cNvSpPr/>
          <p:nvPr/>
        </p:nvSpPr>
        <p:spPr>
          <a:xfrm>
            <a:off x="1115389" y="5374489"/>
            <a:ext cx="553940" cy="553940"/>
          </a:xfrm>
          <a:custGeom>
            <a:avLst/>
            <a:gdLst/>
            <a:ahLst/>
            <a:cxnLst/>
            <a:rect l="l" t="t" r="r" b="b"/>
            <a:pathLst>
              <a:path w="304800" h="304800">
                <a:moveTo>
                  <a:pt x="190033" y="152400"/>
                </a:moveTo>
                <a:cubicBezTo>
                  <a:pt x="190033" y="90992"/>
                  <a:pt x="221771" y="56493"/>
                  <a:pt x="221771" y="56493"/>
                </a:cubicBezTo>
                <a:cubicBezTo>
                  <a:pt x="221771" y="56493"/>
                  <a:pt x="193758" y="33766"/>
                  <a:pt x="151924" y="33766"/>
                </a:cubicBezTo>
                <a:cubicBezTo>
                  <a:pt x="110090" y="33766"/>
                  <a:pt x="82067" y="56512"/>
                  <a:pt x="82067" y="56512"/>
                </a:cubicBezTo>
                <a:cubicBezTo>
                  <a:pt x="82067" y="56512"/>
                  <a:pt x="114376" y="82753"/>
                  <a:pt x="114376" y="152400"/>
                </a:cubicBezTo>
                <a:cubicBezTo>
                  <a:pt x="114376" y="219608"/>
                  <a:pt x="81858" y="248145"/>
                  <a:pt x="81858" y="248145"/>
                </a:cubicBezTo>
                <a:cubicBezTo>
                  <a:pt x="81858" y="248145"/>
                  <a:pt x="115662" y="271034"/>
                  <a:pt x="151924" y="271034"/>
                </a:cubicBezTo>
                <a:cubicBezTo>
                  <a:pt x="189043" y="271034"/>
                  <a:pt x="221799" y="248269"/>
                  <a:pt x="221799" y="248269"/>
                </a:cubicBezTo>
                <a:cubicBezTo>
                  <a:pt x="221799" y="248269"/>
                  <a:pt x="190033" y="218503"/>
                  <a:pt x="190033" y="152400"/>
                </a:cubicBezTo>
                <a:close/>
                <a:moveTo>
                  <a:pt x="74095" y="62789"/>
                </a:moveTo>
                <a:cubicBezTo>
                  <a:pt x="74095" y="62789"/>
                  <a:pt x="34633" y="86839"/>
                  <a:pt x="34633" y="152800"/>
                </a:cubicBezTo>
                <a:cubicBezTo>
                  <a:pt x="34633" y="218751"/>
                  <a:pt x="74533" y="240335"/>
                  <a:pt x="74533" y="240335"/>
                </a:cubicBezTo>
                <a:cubicBezTo>
                  <a:pt x="74533" y="240335"/>
                  <a:pt x="103613" y="218742"/>
                  <a:pt x="103613" y="152800"/>
                </a:cubicBezTo>
                <a:cubicBezTo>
                  <a:pt x="103613" y="86839"/>
                  <a:pt x="74095" y="62789"/>
                  <a:pt x="74095" y="62789"/>
                </a:cubicBezTo>
                <a:close/>
                <a:moveTo>
                  <a:pt x="229753" y="64570"/>
                </a:moveTo>
                <a:cubicBezTo>
                  <a:pt x="229753" y="64570"/>
                  <a:pt x="200244" y="86839"/>
                  <a:pt x="200244" y="152800"/>
                </a:cubicBezTo>
                <a:cubicBezTo>
                  <a:pt x="200244" y="218751"/>
                  <a:pt x="229305" y="240335"/>
                  <a:pt x="229305" y="240335"/>
                </a:cubicBezTo>
                <a:cubicBezTo>
                  <a:pt x="229305" y="240335"/>
                  <a:pt x="270158" y="218742"/>
                  <a:pt x="270158" y="152800"/>
                </a:cubicBezTo>
                <a:cubicBezTo>
                  <a:pt x="270158" y="86839"/>
                  <a:pt x="229753" y="64570"/>
                  <a:pt x="229753" y="64570"/>
                </a:cubicBezTo>
                <a:close/>
              </a:path>
            </a:pathLst>
          </a:custGeom>
          <a:solidFill>
            <a:srgbClr val="FFFFFF">
              <a:alpha val="100000"/>
            </a:srgbClr>
          </a:solidFill>
          <a:ln/>
        </p:spPr>
      </p:sp>
      <p:sp>
        <p:nvSpPr>
          <p:cNvPr id="7" name="AutoShape 7"/>
          <p:cNvSpPr/>
          <p:nvPr/>
        </p:nvSpPr>
        <p:spPr>
          <a:xfrm>
            <a:off x="10373288" y="3468315"/>
            <a:ext cx="810236" cy="810236"/>
          </a:xfrm>
          <a:prstGeom prst="ellipse">
            <a:avLst/>
          </a:prstGeom>
          <a:solidFill>
            <a:schemeClr val="accent1">
              <a:alpha val="100000"/>
            </a:schemeClr>
          </a:solidFill>
          <a:ln/>
        </p:spPr>
      </p:sp>
      <p:sp>
        <p:nvSpPr>
          <p:cNvPr id="8" name="AutoShape 8"/>
          <p:cNvSpPr/>
          <p:nvPr/>
        </p:nvSpPr>
        <p:spPr>
          <a:xfrm>
            <a:off x="987242" y="1690288"/>
            <a:ext cx="810236" cy="810236"/>
          </a:xfrm>
          <a:prstGeom prst="ellipse">
            <a:avLst/>
          </a:prstGeom>
          <a:solidFill>
            <a:schemeClr val="accent1">
              <a:alpha val="100000"/>
            </a:schemeClr>
          </a:solidFill>
          <a:ln/>
        </p:spPr>
      </p:sp>
      <p:sp>
        <p:nvSpPr>
          <p:cNvPr id="9" name="Freeform 9"/>
          <p:cNvSpPr/>
          <p:nvPr/>
        </p:nvSpPr>
        <p:spPr>
          <a:xfrm>
            <a:off x="1171659" y="1892749"/>
            <a:ext cx="405314" cy="405314"/>
          </a:xfrm>
          <a:custGeom>
            <a:avLst/>
            <a:gdLst/>
            <a:ahLst/>
            <a:cxnLst/>
            <a:rect l="l" t="t" r="r" b="b"/>
            <a:pathLst>
              <a:path w="304800" h="304800">
                <a:moveTo>
                  <a:pt x="173841" y="122930"/>
                </a:moveTo>
                <a:cubicBezTo>
                  <a:pt x="179718" y="102937"/>
                  <a:pt x="177232" y="81020"/>
                  <a:pt x="166392" y="62665"/>
                </a:cubicBezTo>
                <a:cubicBezTo>
                  <a:pt x="166630" y="62998"/>
                  <a:pt x="62770" y="167697"/>
                  <a:pt x="62027" y="167040"/>
                </a:cubicBezTo>
                <a:cubicBezTo>
                  <a:pt x="80077" y="177698"/>
                  <a:pt x="101994" y="180699"/>
                  <a:pt x="121720" y="175193"/>
                </a:cubicBezTo>
                <a:cubicBezTo>
                  <a:pt x="121577" y="174689"/>
                  <a:pt x="173422" y="122853"/>
                  <a:pt x="173841" y="122930"/>
                </a:cubicBezTo>
                <a:close/>
                <a:moveTo>
                  <a:pt x="155315" y="45968"/>
                </a:moveTo>
                <a:cubicBezTo>
                  <a:pt x="141322" y="32175"/>
                  <a:pt x="121301" y="22822"/>
                  <a:pt x="100127" y="22822"/>
                </a:cubicBezTo>
                <a:cubicBezTo>
                  <a:pt x="57331" y="22822"/>
                  <a:pt x="22631" y="57607"/>
                  <a:pt x="22631" y="100508"/>
                </a:cubicBezTo>
                <a:cubicBezTo>
                  <a:pt x="22631" y="121444"/>
                  <a:pt x="32156" y="141713"/>
                  <a:pt x="45587" y="155686"/>
                </a:cubicBezTo>
                <a:cubicBezTo>
                  <a:pt x="45615" y="155686"/>
                  <a:pt x="154657" y="46863"/>
                  <a:pt x="155315" y="45968"/>
                </a:cubicBezTo>
                <a:close/>
                <a:moveTo>
                  <a:pt x="264909" y="252089"/>
                </a:moveTo>
                <a:cubicBezTo>
                  <a:pt x="264909" y="252089"/>
                  <a:pt x="267443" y="230200"/>
                  <a:pt x="261128" y="223885"/>
                </a:cubicBezTo>
                <a:cubicBezTo>
                  <a:pt x="260709" y="223466"/>
                  <a:pt x="188300" y="135065"/>
                  <a:pt x="188300" y="135065"/>
                </a:cubicBezTo>
                <a:lnTo>
                  <a:pt x="134417" y="188947"/>
                </a:lnTo>
                <a:lnTo>
                  <a:pt x="222818" y="262185"/>
                </a:lnTo>
                <a:cubicBezTo>
                  <a:pt x="228714" y="268919"/>
                  <a:pt x="251441" y="265557"/>
                  <a:pt x="251441" y="265557"/>
                </a:cubicBezTo>
                <a:lnTo>
                  <a:pt x="269538" y="281978"/>
                </a:lnTo>
                <a:lnTo>
                  <a:pt x="282169" y="269348"/>
                </a:lnTo>
                <a:lnTo>
                  <a:pt x="264909" y="252089"/>
                </a:lnTo>
                <a:close/>
              </a:path>
            </a:pathLst>
          </a:custGeom>
          <a:solidFill>
            <a:srgbClr val="FFFFFF">
              <a:alpha val="100000"/>
            </a:srgbClr>
          </a:solidFill>
          <a:ln/>
        </p:spPr>
      </p:sp>
      <p:sp>
        <p:nvSpPr>
          <p:cNvPr id="10" name="Freeform 10"/>
          <p:cNvSpPr/>
          <p:nvPr/>
        </p:nvSpPr>
        <p:spPr>
          <a:xfrm>
            <a:off x="10569897" y="3661311"/>
            <a:ext cx="424244" cy="424244"/>
          </a:xfrm>
          <a:custGeom>
            <a:avLst/>
            <a:gdLst/>
            <a:ahLst/>
            <a:cxnLst/>
            <a:rect l="l" t="t" r="r" b="b"/>
            <a:pathLst>
              <a:path w="304800" h="304800">
                <a:moveTo>
                  <a:pt x="167640" y="106680"/>
                </a:moveTo>
                <a:lnTo>
                  <a:pt x="189586" y="139598"/>
                </a:lnTo>
                <a:cubicBezTo>
                  <a:pt x="194310" y="146761"/>
                  <a:pt x="204978" y="152400"/>
                  <a:pt x="213512" y="152400"/>
                </a:cubicBezTo>
                <a:lnTo>
                  <a:pt x="259080" y="152400"/>
                </a:lnTo>
                <a:lnTo>
                  <a:pt x="259080" y="121920"/>
                </a:lnTo>
                <a:lnTo>
                  <a:pt x="213360" y="121920"/>
                </a:lnTo>
                <a:lnTo>
                  <a:pt x="191414" y="89002"/>
                </a:lnTo>
                <a:cubicBezTo>
                  <a:pt x="185452" y="80686"/>
                  <a:pt x="178394" y="73628"/>
                  <a:pt x="170345" y="67847"/>
                </a:cubicBezTo>
                <a:lnTo>
                  <a:pt x="170069" y="67666"/>
                </a:lnTo>
                <a:lnTo>
                  <a:pt x="149952" y="54254"/>
                </a:lnTo>
                <a:cubicBezTo>
                  <a:pt x="146104" y="51911"/>
                  <a:pt x="141446" y="50521"/>
                  <a:pt x="136465" y="50521"/>
                </a:cubicBezTo>
                <a:cubicBezTo>
                  <a:pt x="131912" y="50521"/>
                  <a:pt x="127635" y="51683"/>
                  <a:pt x="123911" y="53721"/>
                </a:cubicBezTo>
                <a:lnTo>
                  <a:pt x="124044" y="53654"/>
                </a:lnTo>
                <a:lnTo>
                  <a:pt x="60950" y="91450"/>
                </a:lnTo>
                <a:lnTo>
                  <a:pt x="60950" y="167650"/>
                </a:lnTo>
                <a:lnTo>
                  <a:pt x="91430" y="167650"/>
                </a:lnTo>
                <a:lnTo>
                  <a:pt x="91430" y="106690"/>
                </a:lnTo>
                <a:lnTo>
                  <a:pt x="121910" y="91450"/>
                </a:lnTo>
                <a:lnTo>
                  <a:pt x="76190" y="304810"/>
                </a:lnTo>
                <a:lnTo>
                  <a:pt x="106670" y="304810"/>
                </a:lnTo>
                <a:lnTo>
                  <a:pt x="142484" y="188224"/>
                </a:lnTo>
                <a:lnTo>
                  <a:pt x="167630" y="213370"/>
                </a:lnTo>
                <a:lnTo>
                  <a:pt x="167630" y="304810"/>
                </a:lnTo>
                <a:lnTo>
                  <a:pt x="198110" y="304810"/>
                </a:lnTo>
                <a:lnTo>
                  <a:pt x="198110" y="182890"/>
                </a:lnTo>
                <a:lnTo>
                  <a:pt x="156962" y="141742"/>
                </a:lnTo>
                <a:lnTo>
                  <a:pt x="167630" y="106690"/>
                </a:lnTo>
                <a:close/>
                <a:moveTo>
                  <a:pt x="182880" y="60960"/>
                </a:moveTo>
                <a:cubicBezTo>
                  <a:pt x="199711" y="60960"/>
                  <a:pt x="213360" y="47311"/>
                  <a:pt x="213360" y="30480"/>
                </a:cubicBezTo>
                <a:cubicBezTo>
                  <a:pt x="213360" y="13649"/>
                  <a:pt x="199711" y="0"/>
                  <a:pt x="182880" y="0"/>
                </a:cubicBezTo>
                <a:lnTo>
                  <a:pt x="182880" y="0"/>
                </a:lnTo>
                <a:cubicBezTo>
                  <a:pt x="166049" y="0"/>
                  <a:pt x="152400" y="13649"/>
                  <a:pt x="152400" y="30480"/>
                </a:cubicBezTo>
                <a:cubicBezTo>
                  <a:pt x="152400" y="47311"/>
                  <a:pt x="166049" y="60960"/>
                  <a:pt x="182880" y="60960"/>
                </a:cubicBezTo>
                <a:lnTo>
                  <a:pt x="182880" y="60960"/>
                </a:lnTo>
                <a:close/>
              </a:path>
            </a:pathLst>
          </a:custGeom>
          <a:solidFill>
            <a:srgbClr val="FFFFFF">
              <a:alpha val="100000"/>
            </a:srgbClr>
          </a:solidFill>
          <a:ln/>
        </p:spPr>
      </p:sp>
      <p:sp>
        <p:nvSpPr>
          <p:cNvPr id="11" name="TextBox 11"/>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运动图形</a:t>
            </a:r>
          </a:p>
        </p:txBody>
      </p:sp>
      <p:sp>
        <p:nvSpPr>
          <p:cNvPr id="12" name="TextBox 12"/>
          <p:cNvSpPr txBox="1"/>
          <p:nvPr/>
        </p:nvSpPr>
        <p:spPr>
          <a:xfrm>
            <a:off x="1986545" y="1423391"/>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创建方法</a:t>
            </a:r>
          </a:p>
        </p:txBody>
      </p:sp>
      <p:sp>
        <p:nvSpPr>
          <p:cNvPr id="13" name="TextBox 13"/>
          <p:cNvSpPr txBox="1"/>
          <p:nvPr/>
        </p:nvSpPr>
        <p:spPr>
          <a:xfrm>
            <a:off x="1986545" y="1881734"/>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运动图形的创建方法包括添加运动图形标签、调整运动参数等。可以通过单击“创建”按钮来创建运动图形标签，然后将其拖拽到场景中的对象上来制作运动动画。</a:t>
            </a:r>
          </a:p>
        </p:txBody>
      </p:sp>
      <p:sp>
        <p:nvSpPr>
          <p:cNvPr id="14" name="TextBox 14"/>
          <p:cNvSpPr txBox="1"/>
          <p:nvPr/>
        </p:nvSpPr>
        <p:spPr>
          <a:xfrm>
            <a:off x="1931680" y="3229780"/>
            <a:ext cx="8201025" cy="571500"/>
          </a:xfrm>
          <a:prstGeom prst="rect">
            <a:avLst/>
          </a:prstGeom>
          <a:ln/>
        </p:spPr>
        <p:txBody>
          <a:bodyPr vert="horz" wrap="square" lIns="114300" tIns="57150" rIns="114300" bIns="57150" rtlCol="0" anchor="ctr" anchorCtr="0">
            <a:noAutofit/>
          </a:bodyPr>
          <a:lstStyle/>
          <a:p>
            <a:pPr algn="r">
              <a:lnSpc>
                <a:spcPct val="120000"/>
              </a:lnSpc>
            </a:pPr>
            <a:r>
              <a:rPr lang="en-US" sz="2400" b="1">
                <a:solidFill>
                  <a:schemeClr val="accent1">
                    <a:alpha val="100000"/>
                  </a:schemeClr>
                </a:solidFill>
                <a:latin typeface="Microsoft Yahei"/>
                <a:ea typeface="Microsoft Yahei"/>
                <a:cs typeface="Microsoft Yahei"/>
              </a:rPr>
              <a:t>运动参数</a:t>
            </a:r>
          </a:p>
        </p:txBody>
      </p:sp>
      <p:sp>
        <p:nvSpPr>
          <p:cNvPr id="15" name="TextBox 15"/>
          <p:cNvSpPr txBox="1"/>
          <p:nvPr/>
        </p:nvSpPr>
        <p:spPr>
          <a:xfrm>
            <a:off x="1931680" y="3688123"/>
            <a:ext cx="8201025" cy="781050"/>
          </a:xfrm>
          <a:prstGeom prst="rect">
            <a:avLst/>
          </a:prstGeom>
          <a:ln/>
        </p:spPr>
        <p:txBody>
          <a:bodyPr vert="horz" wrap="square" lIns="114300" tIns="57150" rIns="114300" bIns="57150" rtlCol="0" anchor="t" anchorCtr="0">
            <a:noAutofit/>
          </a:bodyPr>
          <a:lstStyle/>
          <a:p>
            <a:pPr algn="r">
              <a:lnSpc>
                <a:spcPct val="140000"/>
              </a:lnSpc>
            </a:pPr>
            <a:r>
              <a:rPr lang="en-US" sz="1500">
                <a:solidFill>
                  <a:schemeClr val="dk1">
                    <a:alpha val="100000"/>
                  </a:schemeClr>
                </a:solidFill>
                <a:latin typeface="Microsoft Yahei"/>
                <a:ea typeface="Microsoft Yahei"/>
                <a:cs typeface="Microsoft Yahei"/>
              </a:rPr>
              <a:t>运动图形标签具有许多参数可以调整，包括位置、旋转、缩放等。可以通过调整这些参数来改变对象的运动轨迹和动画效果。</a:t>
            </a:r>
          </a:p>
        </p:txBody>
      </p:sp>
      <p:sp>
        <p:nvSpPr>
          <p:cNvPr id="16" name="TextBox 16"/>
          <p:cNvSpPr txBox="1"/>
          <p:nvPr/>
        </p:nvSpPr>
        <p:spPr>
          <a:xfrm>
            <a:off x="1931680" y="4882435"/>
            <a:ext cx="8201025" cy="571500"/>
          </a:xfrm>
          <a:prstGeom prst="rect">
            <a:avLst/>
          </a:prstGeom>
          <a:ln/>
        </p:spPr>
        <p:txBody>
          <a:bodyPr vert="horz" wrap="square" lIns="114300" tIns="57150" rIns="114300" bIns="57150" rtlCol="0" anchor="ctr" anchorCtr="0">
            <a:noAutofit/>
          </a:bodyPr>
          <a:lstStyle/>
          <a:p>
            <a:pPr>
              <a:lnSpc>
                <a:spcPct val="120000"/>
              </a:lnSpc>
            </a:pPr>
            <a:r>
              <a:rPr lang="en-US" sz="2400" b="1">
                <a:solidFill>
                  <a:schemeClr val="accent1">
                    <a:alpha val="100000"/>
                  </a:schemeClr>
                </a:solidFill>
                <a:latin typeface="Microsoft Yahei"/>
                <a:ea typeface="Microsoft Yahei"/>
                <a:cs typeface="Microsoft Yahei"/>
              </a:rPr>
              <a:t>制作运动动画</a:t>
            </a:r>
          </a:p>
        </p:txBody>
      </p:sp>
      <p:sp>
        <p:nvSpPr>
          <p:cNvPr id="17" name="TextBox 17"/>
          <p:cNvSpPr txBox="1"/>
          <p:nvPr/>
        </p:nvSpPr>
        <p:spPr>
          <a:xfrm>
            <a:off x="1931680" y="5340777"/>
            <a:ext cx="8201025" cy="781050"/>
          </a:xfrm>
          <a:prstGeom prst="rect">
            <a:avLst/>
          </a:prstGeom>
          <a:ln/>
        </p:spPr>
        <p:txBody>
          <a:bodyPr vert="horz" wrap="square" lIns="114300" tIns="57150" rIns="114300" bIns="5715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通过添加关键帧和时间线，可以在C4D中制作运动动画。可以通过单击“创建”按钮来创建时间线，然后在时间线上添加关键帧来调整对象的运动和变化。</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sp>
        <p:nvSpPr>
          <p:cNvPr id="2" name="TextBox 2"/>
          <p:cNvSpPr txBox="1"/>
          <p:nvPr/>
        </p:nvSpPr>
        <p:spPr>
          <a:xfrm>
            <a:off x="5070021" y="1411090"/>
            <a:ext cx="2051957" cy="1842306"/>
          </a:xfrm>
          <a:prstGeom prst="rect">
            <a:avLst/>
          </a:prstGeom>
          <a:ln/>
        </p:spPr>
        <p:txBody>
          <a:bodyPr vert="horz" wrap="square" lIns="114300" tIns="57150" rIns="114300" bIns="57150" rtlCol="0" anchor="ctr" anchorCtr="0">
            <a:normAutofit/>
          </a:bodyPr>
          <a:lstStyle/>
          <a:p>
            <a:pPr algn="ctr">
              <a:lnSpc>
                <a:spcPct val="120000"/>
              </a:lnSpc>
            </a:pPr>
            <a:r>
              <a:rPr lang="en-US" sz="8000" b="1">
                <a:solidFill>
                  <a:srgbClr val="B3CEFF">
                    <a:alpha val="100000"/>
                  </a:srgbClr>
                </a:solidFill>
                <a:highlight>
                  <a:srgbClr val="000000">
                    <a:alpha val="0"/>
                  </a:srgbClr>
                </a:highlight>
                <a:latin typeface="Microsoft Yahei"/>
                <a:ea typeface="Microsoft Yahei"/>
                <a:cs typeface="Microsoft Yahei"/>
              </a:rPr>
              <a:t>02</a:t>
            </a:r>
          </a:p>
        </p:txBody>
      </p:sp>
      <p:sp>
        <p:nvSpPr>
          <p:cNvPr id="3" name="TextBox 3"/>
          <p:cNvSpPr txBox="1"/>
          <p:nvPr/>
        </p:nvSpPr>
        <p:spPr>
          <a:xfrm>
            <a:off x="853596" y="3253396"/>
            <a:ext cx="10484808" cy="1798058"/>
          </a:xfrm>
          <a:prstGeom prst="rect">
            <a:avLst/>
          </a:prstGeom>
          <a:ln/>
        </p:spPr>
        <p:txBody>
          <a:bodyPr vert="horz" wrap="square" lIns="114300" tIns="57150" rIns="114300" bIns="57150" rtlCol="0" anchor="t" anchorCtr="0">
            <a:noAutofit/>
          </a:bodyPr>
          <a:lstStyle/>
          <a:p>
            <a:pPr algn="ctr">
              <a:lnSpc>
                <a:spcPct val="120000"/>
              </a:lnSpc>
            </a:pPr>
            <a:r>
              <a:rPr lang="en-US" sz="4500" b="1">
                <a:solidFill>
                  <a:srgbClr val="FFFFFF">
                    <a:alpha val="100000"/>
                  </a:srgbClr>
                </a:solidFill>
                <a:latin typeface="Microsoft Yahei"/>
                <a:ea typeface="Microsoft Yahei"/>
                <a:cs typeface="Microsoft Yahei"/>
              </a:rPr>
              <a:t>扭曲与样条约束</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blip>
          <a:srcRect/>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p:cNvPicPr>
          <p:nvPr/>
        </p:nvPicPr>
        <p:blipFill>
          <a:blip r:embed="rId3">
            <a:alphaModFix/>
          </a:blip>
          <a:srcRect/>
          <a:stretch>
            <a:fillRect/>
          </a:stretch>
        </p:blipFill>
        <p:spPr>
          <a:xfrm>
            <a:off x="476023" y="1726817"/>
            <a:ext cx="4434841" cy="4434841"/>
          </a:xfrm>
          <a:prstGeom prst="roundRect">
            <a:avLst/>
          </a:prstGeom>
        </p:spPr>
      </p:pic>
      <p:sp>
        <p:nvSpPr>
          <p:cNvPr id="3" name="TextBox 3"/>
          <p:cNvSpPr txBox="1"/>
          <p:nvPr/>
        </p:nvSpPr>
        <p:spPr>
          <a:xfrm>
            <a:off x="5562187" y="4881292"/>
            <a:ext cx="6000750" cy="711336"/>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调整光线</a:t>
            </a:r>
          </a:p>
        </p:txBody>
      </p:sp>
      <p:sp>
        <p:nvSpPr>
          <p:cNvPr id="4" name="TextBox 4"/>
          <p:cNvSpPr txBox="1"/>
          <p:nvPr/>
        </p:nvSpPr>
        <p:spPr>
          <a:xfrm>
            <a:off x="5267801" y="5523753"/>
            <a:ext cx="6477000" cy="91440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为了使扭曲效果更加真实，可以调整场景中的光线。在菜单栏中找到“灯光”选项，点击后，可以选择不同的灯光效果，并调整其位置和强度。</a:t>
            </a:r>
          </a:p>
        </p:txBody>
      </p:sp>
      <p:sp>
        <p:nvSpPr>
          <p:cNvPr id="5" name="AutoShape 5"/>
          <p:cNvSpPr/>
          <p:nvPr/>
        </p:nvSpPr>
        <p:spPr>
          <a:xfrm>
            <a:off x="5267801" y="1835975"/>
            <a:ext cx="238125" cy="238125"/>
          </a:xfrm>
          <a:prstGeom prst="ellipse">
            <a:avLst/>
          </a:prstGeom>
          <a:solidFill>
            <a:schemeClr val="accent1">
              <a:alpha val="100000"/>
            </a:schemeClr>
          </a:solidFill>
          <a:ln/>
        </p:spPr>
      </p:sp>
      <p:sp>
        <p:nvSpPr>
          <p:cNvPr id="6" name="TextBox 6"/>
          <p:cNvSpPr txBox="1"/>
          <p:nvPr/>
        </p:nvSpPr>
        <p:spPr>
          <a:xfrm>
            <a:off x="5562187" y="1621998"/>
            <a:ext cx="6000750" cy="666079"/>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调整立方体尺寸</a:t>
            </a:r>
          </a:p>
        </p:txBody>
      </p:sp>
      <p:sp>
        <p:nvSpPr>
          <p:cNvPr id="7" name="TextBox 7"/>
          <p:cNvSpPr txBox="1"/>
          <p:nvPr/>
        </p:nvSpPr>
        <p:spPr>
          <a:xfrm>
            <a:off x="5267801" y="2234038"/>
            <a:ext cx="6477000" cy="91440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在C4D中，选择立方体图标，然后在右下角的“尺寸”栏中，调整立方体的尺寸，使其符合你的需求。</a:t>
            </a:r>
          </a:p>
        </p:txBody>
      </p:sp>
      <p:sp>
        <p:nvSpPr>
          <p:cNvPr id="8" name="TextBox 8"/>
          <p:cNvSpPr txBox="1"/>
          <p:nvPr/>
        </p:nvSpPr>
        <p:spPr>
          <a:xfrm>
            <a:off x="5562187" y="3262274"/>
            <a:ext cx="6000750" cy="697555"/>
          </a:xfrm>
          <a:prstGeom prst="rect">
            <a:avLst/>
          </a:prstGeom>
          <a:ln/>
        </p:spPr>
        <p:txBody>
          <a:bodyPr vert="horz" wrap="square" lIns="123825" tIns="123825" rIns="57150" bIns="123825" rtlCol="0" anchor="b" anchorCtr="0">
            <a:noAutofit/>
          </a:bodyPr>
          <a:lstStyle/>
          <a:p>
            <a:pPr>
              <a:lnSpc>
                <a:spcPct val="120000"/>
              </a:lnSpc>
            </a:pPr>
            <a:r>
              <a:rPr lang="en-US" sz="2400" b="1">
                <a:solidFill>
                  <a:schemeClr val="accent1">
                    <a:alpha val="100000"/>
                  </a:schemeClr>
                </a:solidFill>
                <a:latin typeface="Microsoft Yahei"/>
                <a:ea typeface="Microsoft Yahei"/>
                <a:cs typeface="Microsoft Yahei"/>
              </a:rPr>
              <a:t>添加扭曲效果</a:t>
            </a:r>
          </a:p>
        </p:txBody>
      </p:sp>
      <p:sp>
        <p:nvSpPr>
          <p:cNvPr id="9" name="TextBox 9"/>
          <p:cNvSpPr txBox="1"/>
          <p:nvPr/>
        </p:nvSpPr>
        <p:spPr>
          <a:xfrm>
            <a:off x="5267801" y="3896612"/>
            <a:ext cx="6477000" cy="914400"/>
          </a:xfrm>
          <a:prstGeom prst="rect">
            <a:avLst/>
          </a:prstGeom>
          <a:ln/>
        </p:spPr>
        <p:txBody>
          <a:bodyPr vert="horz" wrap="square" lIns="0" tIns="0" rIns="0" bIns="0" rtlCol="0" anchor="t" anchorCtr="0">
            <a:noAutofit/>
          </a:bodyPr>
          <a:lstStyle/>
          <a:p>
            <a:pPr>
              <a:lnSpc>
                <a:spcPct val="140000"/>
              </a:lnSpc>
            </a:pPr>
            <a:r>
              <a:rPr lang="en-US" sz="1500">
                <a:solidFill>
                  <a:schemeClr val="dk1">
                    <a:alpha val="100000"/>
                  </a:schemeClr>
                </a:solidFill>
                <a:latin typeface="Microsoft Yahei"/>
                <a:ea typeface="Microsoft Yahei"/>
                <a:cs typeface="Microsoft Yahei"/>
              </a:rPr>
              <a:t>在菜单栏中找到“扭曲”选项，点击后，对象会出现扭曲效果。在“对象”栏中，可以调整扭曲的强度、角度等参数，以获得所需的扭曲程度。</a:t>
            </a:r>
          </a:p>
        </p:txBody>
      </p:sp>
      <p:sp>
        <p:nvSpPr>
          <p:cNvPr id="10" name="TextBox 10"/>
          <p:cNvSpPr txBox="1"/>
          <p:nvPr/>
        </p:nvSpPr>
        <p:spPr>
          <a:xfrm>
            <a:off x="476023" y="265328"/>
            <a:ext cx="11239500" cy="914400"/>
          </a:xfrm>
          <a:prstGeom prst="rect">
            <a:avLst/>
          </a:prstGeom>
          <a:ln/>
        </p:spPr>
        <p:txBody>
          <a:bodyPr vert="horz" wrap="square" lIns="123825" tIns="123825" rIns="57150" bIns="123825" rtlCol="0" anchor="ctr" anchorCtr="0">
            <a:noAutofit/>
          </a:bodyPr>
          <a:lstStyle/>
          <a:p>
            <a:pPr>
              <a:lnSpc>
                <a:spcPct val="140000"/>
              </a:lnSpc>
            </a:pPr>
            <a:r>
              <a:rPr lang="en-US" sz="3000" b="1">
                <a:solidFill>
                  <a:schemeClr val="dk2">
                    <a:alpha val="100000"/>
                  </a:schemeClr>
                </a:solidFill>
                <a:latin typeface="Microsoft Yahei"/>
                <a:ea typeface="Microsoft Yahei"/>
                <a:cs typeface="Microsoft Yahei"/>
              </a:rPr>
              <a:t>扭曲变形技巧</a:t>
            </a:r>
          </a:p>
        </p:txBody>
      </p:sp>
      <p:sp>
        <p:nvSpPr>
          <p:cNvPr id="11" name="AutoShape 11"/>
          <p:cNvSpPr/>
          <p:nvPr/>
        </p:nvSpPr>
        <p:spPr>
          <a:xfrm>
            <a:off x="5267801" y="3491989"/>
            <a:ext cx="238125" cy="238125"/>
          </a:xfrm>
          <a:prstGeom prst="ellipse">
            <a:avLst/>
          </a:prstGeom>
          <a:solidFill>
            <a:schemeClr val="accent1">
              <a:alpha val="100000"/>
            </a:schemeClr>
          </a:solidFill>
          <a:ln/>
        </p:spPr>
      </p:sp>
      <p:sp>
        <p:nvSpPr>
          <p:cNvPr id="12" name="AutoShape 12"/>
          <p:cNvSpPr/>
          <p:nvPr/>
        </p:nvSpPr>
        <p:spPr>
          <a:xfrm>
            <a:off x="5267801" y="5117897"/>
            <a:ext cx="238125" cy="238125"/>
          </a:xfrm>
          <a:prstGeom prst="ellipse">
            <a:avLst/>
          </a:prstGeom>
          <a:solidFill>
            <a:schemeClr val="accent1">
              <a:alpha val="100000"/>
            </a:schemeClr>
          </a:solidFill>
          <a:ln/>
        </p:spPr>
      </p:sp>
    </p:spTree>
  </p:cSld>
  <p:clrMapOvr>
    <a:masterClrMapping/>
  </p:clrMapOvr>
</p:sld>
</file>

<file path=ppt/theme/theme1.xml><?xml version="1.0" encoding="utf-8"?>
<a:theme xmlns:a="http://schemas.openxmlformats.org/drawingml/2006/main" name="Office Theme">
  <a:themeElements>
    <a:clrScheme name="Office">
      <a:dk1>
        <a:srgbClr val="FFFFFF"/>
      </a:dk1>
      <a:lt1>
        <a:srgbClr val="000C1C"/>
      </a:lt1>
      <a:dk2>
        <a:srgbClr val="FFFFFF"/>
      </a:dk2>
      <a:lt2>
        <a:srgbClr val="152442"/>
      </a:lt2>
      <a:accent1>
        <a:srgbClr val="013BBE"/>
      </a:accent1>
      <a:accent2>
        <a:srgbClr val="013BBE"/>
      </a:accent2>
      <a:accent3>
        <a:srgbClr val="0463E2"/>
      </a:accent3>
      <a:accent4>
        <a:srgbClr val="0D3F86"/>
      </a:accent4>
      <a:accent5>
        <a:srgbClr val="0F5EBC"/>
      </a:accent5>
      <a:accent6>
        <a:srgbClr val="2878D7"/>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1461</Words>
  <Application>Microsoft Office PowerPoint</Application>
  <PresentationFormat>宽屏</PresentationFormat>
  <Paragraphs>275</Paragraphs>
  <Slides>44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44</vt:i4>
      </vt:variant>
    </vt:vector>
  </HeadingPairs>
  <TitlesOfParts>
    <vt:vector size="48" baseType="lpstr">
      <vt:lpstr>Microsoft Yahei</vt:lpstr>
      <vt:lpstr>Arial</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2</cp:revision>
  <dcterms:created xsi:type="dcterms:W3CDTF">2006-08-16T00:00:00Z</dcterms:created>
  <dcterms:modified xsi:type="dcterms:W3CDTF">2024-09-08T10:18:14Z</dcterms:modified>
</cp:coreProperties>
</file>